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4"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68242"/>
  </p:normalViewPr>
  <p:slideViewPr>
    <p:cSldViewPr snapToGrid="0" snapToObjects="1">
      <p:cViewPr varScale="1">
        <p:scale>
          <a:sx n="116" d="100"/>
          <a:sy n="116" d="100"/>
        </p:scale>
        <p:origin x="1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NAEMA: Introduce project:</a:t>
            </a:r>
          </a:p>
          <a:p>
            <a:pPr marL="457200" lvl="0" indent="-228600" rtl="0">
              <a:spcBef>
                <a:spcPts val="0"/>
              </a:spcBef>
              <a:buChar char="-"/>
            </a:pPr>
            <a:r>
              <a:rPr lang="en"/>
              <a:t>Hello </a:t>
            </a:r>
          </a:p>
          <a:p>
            <a:pPr marL="457200" lvl="0" indent="-228600" rtl="0">
              <a:spcBef>
                <a:spcPts val="0"/>
              </a:spcBef>
              <a:buChar char="-"/>
            </a:pPr>
            <a:r>
              <a:rPr lang="en"/>
              <a:t>Identify team members and mentors, as well as which college they’re from</a:t>
            </a:r>
          </a:p>
          <a:p>
            <a:pPr marL="457200" lvl="0" indent="-228600" rtl="0">
              <a:spcBef>
                <a:spcPts val="0"/>
              </a:spcBef>
              <a:buChar char="-"/>
            </a:pPr>
            <a:r>
              <a:rPr lang="en"/>
              <a:t>Today we’re going to talk to you about our project: inside a washington dc food desert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NAEMA: </a:t>
            </a:r>
          </a:p>
          <a:p>
            <a:pPr lvl="0">
              <a:spcBef>
                <a:spcPts val="0"/>
              </a:spcBef>
              <a:buNone/>
            </a:pPr>
            <a:endParaRPr/>
          </a:p>
          <a:p>
            <a:pPr marL="457200" lvl="0" indent="-228600" rtl="0">
              <a:spcBef>
                <a:spcPts val="0"/>
              </a:spcBef>
              <a:buChar char="-"/>
            </a:pPr>
            <a:r>
              <a:rPr lang="en"/>
              <a:t>Credibility is a major issue in today’s society, and AR/VR is an emerging field</a:t>
            </a:r>
          </a:p>
          <a:p>
            <a:pPr marL="457200" lvl="0" indent="-228600" rtl="0">
              <a:spcBef>
                <a:spcPts val="0"/>
              </a:spcBef>
              <a:buChar char="-"/>
            </a:pPr>
            <a:r>
              <a:rPr lang="en"/>
              <a:t>How can we merge AR and VR to explore making information more accessible and credible? </a:t>
            </a:r>
          </a:p>
          <a:p>
            <a:pPr marL="457200" lvl="0" indent="-228600" rtl="0">
              <a:spcBef>
                <a:spcPts val="0"/>
              </a:spcBef>
              <a:buChar char="-"/>
            </a:pPr>
            <a:r>
              <a:rPr lang="en"/>
              <a:t>360 video experienced in a VR setting shows the full story, creates an immersive experience that allows for greater empathy </a:t>
            </a:r>
          </a:p>
          <a:p>
            <a:pPr marL="457200" lvl="0" indent="-228600" rtl="0">
              <a:spcBef>
                <a:spcPts val="0"/>
              </a:spcBef>
              <a:buChar char="-"/>
            </a:pPr>
            <a:r>
              <a:rPr lang="en"/>
              <a:t>Factual data overlaid can help add trustworthiness to the story and thus combine these concepts of accessibility and credibility</a:t>
            </a:r>
          </a:p>
          <a:p>
            <a:pPr marL="457200" lvl="0" indent="-228600">
              <a:spcBef>
                <a:spcPts val="0"/>
              </a:spcBef>
              <a:buChar char="-"/>
            </a:pPr>
            <a:r>
              <a:rPr lang="en"/>
              <a:t>Food Deserts a perfect type of story for the intersection of these two concepts because there’s a lot of data surrounding this topic but the human element can’t be ignored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KELSEY: </a:t>
            </a:r>
          </a:p>
          <a:p>
            <a:pPr lvl="0">
              <a:spcBef>
                <a:spcPts val="0"/>
              </a:spcBef>
              <a:buNone/>
            </a:pPr>
            <a:endParaRPr/>
          </a:p>
          <a:p>
            <a:pPr marL="457200" lvl="0" indent="-228600" rtl="0">
              <a:spcBef>
                <a:spcPts val="0"/>
              </a:spcBef>
              <a:buChar char="-"/>
            </a:pPr>
            <a:r>
              <a:rPr lang="en"/>
              <a:t>Started off essentially like reporters would - Identify food deserts in SE DC and approach corner stores explaining what we’re trying to do. </a:t>
            </a:r>
          </a:p>
          <a:p>
            <a:pPr marL="457200" lvl="0" indent="-228600" rtl="0">
              <a:spcBef>
                <a:spcPts val="0"/>
              </a:spcBef>
              <a:buChar char="-"/>
            </a:pPr>
            <a:r>
              <a:rPr lang="en"/>
              <a:t>Simultaneously, conduct our own research both on food deserts and also the best tools to use</a:t>
            </a:r>
          </a:p>
          <a:p>
            <a:pPr marL="457200" lvl="0" indent="-228600" rtl="0">
              <a:spcBef>
                <a:spcPts val="0"/>
              </a:spcBef>
              <a:buChar char="-"/>
            </a:pPr>
            <a:r>
              <a:rPr lang="en"/>
              <a:t>Visit stores and film - tested a variety of filming methods once we realized following one person around didn’t really work - get into why later</a:t>
            </a:r>
          </a:p>
          <a:p>
            <a:pPr marL="457200" lvl="0" indent="-228600" rtl="0">
              <a:spcBef>
                <a:spcPts val="0"/>
              </a:spcBef>
              <a:buChar char="-"/>
            </a:pPr>
            <a:r>
              <a:rPr lang="en"/>
              <a:t>Learned software  - show test video</a:t>
            </a:r>
          </a:p>
          <a:p>
            <a:pPr marL="457200" lvl="0" indent="-228600" rtl="0">
              <a:spcBef>
                <a:spcPts val="0"/>
              </a:spcBef>
              <a:buChar char="-"/>
            </a:pPr>
            <a:r>
              <a:rPr lang="en"/>
              <a:t>Edited video and added graphics</a:t>
            </a:r>
          </a:p>
          <a:p>
            <a:pPr marL="914400" lvl="1" indent="-228600" rtl="0">
              <a:spcBef>
                <a:spcPts val="0"/>
              </a:spcBef>
              <a:buChar char="-"/>
            </a:pPr>
            <a:r>
              <a:rPr lang="en"/>
              <a:t>Using Mettle Skybox</a:t>
            </a:r>
          </a:p>
          <a:p>
            <a:pPr marL="457200" lvl="0" indent="-228600" rtl="0">
              <a:spcBef>
                <a:spcPts val="0"/>
              </a:spcBef>
              <a:buChar char="-"/>
            </a:pPr>
            <a:r>
              <a:rPr lang="en"/>
              <a:t>Tried a variety of editing styles and graphics - ultimately 3 different versions, in each one 3 graphics placed 3 diff ways</a:t>
            </a:r>
          </a:p>
          <a:p>
            <a:pPr marL="914400" lvl="1" indent="-228600" rtl="0">
              <a:spcBef>
                <a:spcPts val="0"/>
              </a:spcBef>
              <a:buChar char="-"/>
            </a:pPr>
            <a:r>
              <a:rPr lang="en"/>
              <a:t>3 versions: don’t show interviewee, show interviewee, VIAR</a:t>
            </a:r>
          </a:p>
          <a:p>
            <a:pPr marL="914400" lvl="1" indent="-228600" rtl="0">
              <a:spcBef>
                <a:spcPts val="0"/>
              </a:spcBef>
              <a:buChar char="-"/>
            </a:pPr>
            <a:r>
              <a:rPr lang="en"/>
              <a:t>3 graphics: 4 different spots in video, arrow pointing to one, no cue</a:t>
            </a:r>
          </a:p>
          <a:p>
            <a:pPr marL="457200" lvl="0" indent="-228600" rtl="0">
              <a:spcBef>
                <a:spcPts val="0"/>
              </a:spcBef>
              <a:buChar char="-"/>
            </a:pPr>
            <a:r>
              <a:rPr lang="en"/>
              <a:t>Tested video - not quite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KELSEY: </a:t>
            </a:r>
          </a:p>
          <a:p>
            <a:pPr lvl="0">
              <a:spcBef>
                <a:spcPts val="0"/>
              </a:spcBef>
              <a:buNone/>
            </a:pPr>
            <a:endParaRPr dirty="0"/>
          </a:p>
          <a:p>
            <a:pPr lvl="0">
              <a:spcBef>
                <a:spcPts val="0"/>
              </a:spcBef>
              <a:buNone/>
            </a:pPr>
            <a:r>
              <a:rPr lang="en" dirty="0"/>
              <a:t>Then we compiled a website: (CLICK LINK) </a:t>
            </a:r>
          </a:p>
          <a:p>
            <a:pPr lvl="0">
              <a:spcBef>
                <a:spcPts val="0"/>
              </a:spcBef>
              <a:buNone/>
            </a:pPr>
            <a:endParaRPr dirty="0"/>
          </a:p>
          <a:p>
            <a:pPr lvl="0">
              <a:spcBef>
                <a:spcPts val="0"/>
              </a:spcBef>
              <a:buNone/>
            </a:pPr>
            <a:r>
              <a:rPr lang="en" dirty="0"/>
              <a:t>Included some challenges we faced, as well as a how-to in general to create 360 video with all that we’ve learned</a:t>
            </a:r>
          </a:p>
          <a:p>
            <a:pPr lvl="0">
              <a:spcBef>
                <a:spcPts val="0"/>
              </a:spcBef>
              <a:buNone/>
            </a:pPr>
            <a:endParaRPr dirty="0"/>
          </a:p>
          <a:p>
            <a:pPr lvl="0">
              <a:spcBef>
                <a:spcPts val="0"/>
              </a:spcBef>
              <a:buNone/>
            </a:pPr>
            <a:r>
              <a:rPr lang="en" dirty="0"/>
              <a:t>After disc of website, NAEMA will talk through video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KELSEY AND NAEMA:</a:t>
            </a:r>
          </a:p>
          <a:p>
            <a:pPr lvl="0">
              <a:spcBef>
                <a:spcPts val="0"/>
              </a:spcBef>
              <a:buNone/>
            </a:pPr>
            <a:endParaRPr/>
          </a:p>
          <a:p>
            <a:pPr marL="457200" lvl="0" indent="-228600" rtl="0">
              <a:spcBef>
                <a:spcPts val="0"/>
              </a:spcBef>
              <a:buChar char="-"/>
            </a:pPr>
            <a:r>
              <a:rPr lang="en"/>
              <a:t>NAEMA: Reporting challenges: normal reporting stuff, people not wanting to have us record them because they were distrustful. Found the 360 camera could kind of help us get our foot in the door</a:t>
            </a:r>
          </a:p>
          <a:p>
            <a:pPr marL="457200" lvl="0" indent="-228600" rtl="0">
              <a:spcBef>
                <a:spcPts val="0"/>
              </a:spcBef>
              <a:buChar char="-"/>
            </a:pPr>
            <a:r>
              <a:rPr lang="en"/>
              <a:t>NAEMA: Filming challenges; Our initial idea was to follow on person throughout the store but not only did we not really end up having a person willing to let us follow them around, but we found there was no reliable way to get a steady shot without the reporter in the frame - we do have one moving shot attached to a shopping cart but most of the filming locations were little stores with no carts, </a:t>
            </a:r>
          </a:p>
          <a:p>
            <a:pPr marL="1371600" lvl="2" indent="-228600" rtl="0">
              <a:spcBef>
                <a:spcPts val="0"/>
              </a:spcBef>
              <a:buChar char="-"/>
            </a:pPr>
            <a:r>
              <a:rPr lang="en"/>
              <a:t>Stabilizing equipment could work but we didn’t have the level of expertise to edit it out</a:t>
            </a:r>
          </a:p>
          <a:p>
            <a:pPr marL="1371600" lvl="2" indent="-228600" rtl="0">
              <a:spcBef>
                <a:spcPts val="0"/>
              </a:spcBef>
              <a:buChar char="-"/>
            </a:pPr>
            <a:r>
              <a:rPr lang="en"/>
              <a:t>Also - food deserts are really defined by a lack, which we forgot and made filming difficult</a:t>
            </a:r>
          </a:p>
          <a:p>
            <a:pPr marL="914400" lvl="0" indent="0" rtl="0">
              <a:spcBef>
                <a:spcPts val="0"/>
              </a:spcBef>
              <a:buNone/>
            </a:pPr>
            <a:endParaRPr/>
          </a:p>
          <a:p>
            <a:pPr marL="457200" lvl="0" indent="-228600" rtl="0">
              <a:spcBef>
                <a:spcPts val="0"/>
              </a:spcBef>
              <a:buChar char="-"/>
            </a:pPr>
            <a:r>
              <a:rPr lang="en"/>
              <a:t>KELSEY: Editing challenges: where to put graphics, and how. Also had to learn a lot of technical skills quickly. </a:t>
            </a:r>
          </a:p>
          <a:p>
            <a:pPr marL="914400" lvl="1" indent="-228600" rtl="0">
              <a:spcBef>
                <a:spcPts val="0"/>
              </a:spcBef>
              <a:buChar char="-"/>
            </a:pPr>
            <a:r>
              <a:rPr lang="en"/>
              <a:t>How much needs to be shown - want it to be immersive but also want it to be credible - can you believe a person if you don’t see their face</a:t>
            </a:r>
          </a:p>
          <a:p>
            <a:pPr marL="914400" lvl="1" indent="-228600" rtl="0">
              <a:spcBef>
                <a:spcPts val="0"/>
              </a:spcBef>
              <a:buChar char="-"/>
            </a:pPr>
            <a:r>
              <a:rPr lang="en"/>
              <a:t>Tenson of traditional reporting package vs. considering new ways of doing things. How much do we want to break away from the tried and true?</a:t>
            </a:r>
          </a:p>
          <a:p>
            <a:pPr marL="914400" lvl="1" indent="-228600" rtl="0">
              <a:spcBef>
                <a:spcPts val="0"/>
              </a:spcBef>
              <a:buChar char="-"/>
            </a:pPr>
            <a:r>
              <a:rPr lang="en"/>
              <a:t>Solution we attempted was to not show the person but pop up an image of their face. In retrospect probably should have taken some portraits of them as well so we could have that data rather than relying on screenshots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KELSEY:</a:t>
            </a:r>
          </a:p>
          <a:p>
            <a:pPr lvl="0">
              <a:spcBef>
                <a:spcPts val="0"/>
              </a:spcBef>
              <a:buNone/>
            </a:pPr>
            <a:endParaRPr/>
          </a:p>
          <a:p>
            <a:pPr lvl="0">
              <a:spcBef>
                <a:spcPts val="0"/>
              </a:spcBef>
              <a:buNone/>
            </a:pPr>
            <a:r>
              <a:rPr lang="en"/>
              <a:t>Working with multidisciplinary team</a:t>
            </a:r>
          </a:p>
          <a:p>
            <a:pPr marL="457200" lvl="0" indent="-228600" rtl="0">
              <a:spcBef>
                <a:spcPts val="0"/>
              </a:spcBef>
              <a:buChar char="-"/>
            </a:pPr>
            <a:r>
              <a:rPr lang="en"/>
              <a:t>We each had something to contribute and a different role </a:t>
            </a:r>
          </a:p>
          <a:p>
            <a:pPr marL="457200" lvl="0" indent="-228600" rtl="0">
              <a:spcBef>
                <a:spcPts val="0"/>
              </a:spcBef>
              <a:buChar char="-"/>
            </a:pPr>
            <a:r>
              <a:rPr lang="en"/>
              <a:t>Kelsey documenter of process, researcher, organizer</a:t>
            </a:r>
          </a:p>
          <a:p>
            <a:pPr marL="457200" lvl="0" indent="-228600" rtl="0">
              <a:spcBef>
                <a:spcPts val="0"/>
              </a:spcBef>
              <a:buChar char="-"/>
            </a:pPr>
            <a:r>
              <a:rPr lang="en"/>
              <a:t>Jennie did all the filming and was our editing expert</a:t>
            </a:r>
          </a:p>
          <a:p>
            <a:pPr marL="914400" lvl="1" indent="-228600" rtl="0">
              <a:spcBef>
                <a:spcPts val="0"/>
              </a:spcBef>
              <a:buChar char="-"/>
            </a:pPr>
            <a:r>
              <a:rPr lang="en"/>
              <a:t>Her multilingualism also helped us get in with many of the shop owners</a:t>
            </a:r>
          </a:p>
          <a:p>
            <a:pPr marL="457200" lvl="0" indent="-228600" rtl="0">
              <a:spcBef>
                <a:spcPts val="0"/>
              </a:spcBef>
              <a:buChar char="-"/>
            </a:pPr>
            <a:r>
              <a:rPr lang="en"/>
              <a:t>Naema was really helpful with the graphics, and she did a lot of reporting</a:t>
            </a:r>
          </a:p>
          <a:p>
            <a:pPr marL="457200" lvl="0" indent="-228600" rtl="0">
              <a:spcBef>
                <a:spcPts val="0"/>
              </a:spcBef>
              <a:buChar char="-"/>
            </a:pPr>
            <a:r>
              <a:rPr lang="en"/>
              <a:t>Camille was very versatile and helped fill in on all the various tasks as needed especially research and filming. </a:t>
            </a:r>
          </a:p>
          <a:p>
            <a:pPr marL="457200" lvl="0" indent="-228600" rtl="0">
              <a:spcBef>
                <a:spcPts val="0"/>
              </a:spcBef>
              <a:buChar char="-"/>
            </a:pPr>
            <a:r>
              <a:rPr lang="en"/>
              <a:t>Also helpful to have two mentors, as they each had their own perspectives nad backgrounds which they rbought to the table (sean with the digital/graphics and Josh with his 360 experience) and they were able to support us in different ways and engage us in different discsusions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NAEMA: Outcomes/broader impact</a:t>
            </a:r>
          </a:p>
          <a:p>
            <a:pPr lvl="0">
              <a:spcBef>
                <a:spcPts val="0"/>
              </a:spcBef>
              <a:buNone/>
            </a:pPr>
            <a:endParaRPr/>
          </a:p>
          <a:p>
            <a:pPr lvl="0">
              <a:spcBef>
                <a:spcPts val="0"/>
              </a:spcBef>
              <a:buNone/>
            </a:pPr>
            <a:r>
              <a:rPr lang="en"/>
              <a:t>We have two major deliverables of this project: the videos, and the tutorial website</a:t>
            </a:r>
          </a:p>
          <a:p>
            <a:pPr marL="457200" lvl="0" indent="-228600" rtl="0">
              <a:spcBef>
                <a:spcPts val="0"/>
              </a:spcBef>
              <a:buChar char="-"/>
            </a:pPr>
            <a:r>
              <a:rPr lang="en"/>
              <a:t>The videos will be used to conduct further testing and determine what methods of incorporating graphics could work</a:t>
            </a:r>
          </a:p>
          <a:p>
            <a:pPr marL="457200" lvl="0" indent="-228600" rtl="0">
              <a:spcBef>
                <a:spcPts val="0"/>
              </a:spcBef>
              <a:buChar char="-"/>
            </a:pPr>
            <a:r>
              <a:rPr lang="en"/>
              <a:t>The website ended up having much more information we intended, more than just about adding graphics - we documented the whole process and challenges involved</a:t>
            </a:r>
          </a:p>
          <a:p>
            <a:pPr marL="457200" lvl="0" indent="-228600" rtl="0">
              <a:spcBef>
                <a:spcPts val="0"/>
              </a:spcBef>
              <a:buChar char="-"/>
            </a:pPr>
            <a:r>
              <a:rPr lang="en"/>
              <a:t>Ultimately we want to explore partnerships to get our final video more reach</a:t>
            </a:r>
          </a:p>
          <a:p>
            <a:pPr marL="457200" lvl="0" indent="-228600" rtl="0">
              <a:spcBef>
                <a:spcPts val="0"/>
              </a:spcBef>
              <a:buChar char="-"/>
            </a:pPr>
            <a:r>
              <a:rPr lang="en"/>
              <a:t>The site will remain up so that other journalists can explore 360 video</a:t>
            </a:r>
          </a:p>
          <a:p>
            <a:pPr lvl="0" rtl="0">
              <a:spcBef>
                <a:spcPts val="0"/>
              </a:spcBef>
              <a:buNone/>
            </a:pPr>
            <a:endParaRPr/>
          </a:p>
          <a:p>
            <a:pPr lvl="0">
              <a:spcBef>
                <a:spcPts val="0"/>
              </a:spcBef>
              <a:buNone/>
            </a:pPr>
            <a:r>
              <a:rPr lang="en"/>
              <a:t>Ultimately we will be able to expand how people think about 360 video and incorporation of data, and move beyond the traditional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360viz.wordpress.com/"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pCcuehk-PW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58958" y="258725"/>
            <a:ext cx="8520600" cy="2052600"/>
          </a:xfrm>
          <a:prstGeom prst="rect">
            <a:avLst/>
          </a:prstGeom>
        </p:spPr>
        <p:txBody>
          <a:bodyPr lIns="91425" tIns="91425" rIns="91425" bIns="91425" anchor="b" anchorCtr="0">
            <a:noAutofit/>
          </a:bodyPr>
          <a:lstStyle/>
          <a:p>
            <a:pPr lvl="0">
              <a:spcBef>
                <a:spcPts val="0"/>
              </a:spcBef>
              <a:buNone/>
            </a:pPr>
            <a:r>
              <a:rPr lang="en" b="1" dirty="0">
                <a:latin typeface="Avenir Black" charset="0"/>
                <a:ea typeface="Avenir Black" charset="0"/>
                <a:cs typeface="Avenir Black" charset="0"/>
                <a:sym typeface="Oswald"/>
              </a:rPr>
              <a:t>Inside a Washington, DC </a:t>
            </a:r>
          </a:p>
          <a:p>
            <a:pPr lvl="0">
              <a:spcBef>
                <a:spcPts val="0"/>
              </a:spcBef>
              <a:buNone/>
            </a:pPr>
            <a:r>
              <a:rPr lang="en" b="1" dirty="0">
                <a:solidFill>
                  <a:srgbClr val="E69138"/>
                </a:solidFill>
                <a:latin typeface="Avenir Black" charset="0"/>
                <a:ea typeface="Avenir Black" charset="0"/>
                <a:cs typeface="Avenir Black" charset="0"/>
                <a:sym typeface="Oswald"/>
              </a:rPr>
              <a:t>Food Desert</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b="1" dirty="0">
                <a:solidFill>
                  <a:srgbClr val="E69138"/>
                </a:solidFill>
                <a:latin typeface="Avenir Heavy" charset="0"/>
                <a:ea typeface="Avenir Heavy" charset="0"/>
                <a:cs typeface="Avenir Heavy" charset="0"/>
                <a:sym typeface="Calibri"/>
              </a:rPr>
              <a:t>Team members: </a:t>
            </a:r>
            <a:r>
              <a:rPr lang="en" dirty="0">
                <a:solidFill>
                  <a:srgbClr val="EFEFEF"/>
                </a:solidFill>
                <a:latin typeface="Avenir Book" charset="0"/>
                <a:ea typeface="Avenir Book" charset="0"/>
                <a:cs typeface="Avenir Book" charset="0"/>
                <a:sym typeface="Calibri"/>
              </a:rPr>
              <a:t>Kelsey Hughes, </a:t>
            </a:r>
            <a:r>
              <a:rPr lang="en" dirty="0" err="1">
                <a:solidFill>
                  <a:srgbClr val="EFEFEF"/>
                </a:solidFill>
                <a:latin typeface="Avenir Book" charset="0"/>
                <a:ea typeface="Avenir Book" charset="0"/>
                <a:cs typeface="Avenir Book" charset="0"/>
                <a:sym typeface="Calibri"/>
              </a:rPr>
              <a:t>Naema</a:t>
            </a:r>
            <a:r>
              <a:rPr lang="en" dirty="0">
                <a:solidFill>
                  <a:srgbClr val="EFEFEF"/>
                </a:solidFill>
                <a:latin typeface="Avenir Book" charset="0"/>
                <a:ea typeface="Avenir Book" charset="0"/>
                <a:cs typeface="Avenir Book" charset="0"/>
                <a:sym typeface="Calibri"/>
              </a:rPr>
              <a:t> Ahmed,</a:t>
            </a:r>
          </a:p>
          <a:p>
            <a:pPr lvl="0">
              <a:spcBef>
                <a:spcPts val="0"/>
              </a:spcBef>
              <a:buNone/>
            </a:pPr>
            <a:r>
              <a:rPr lang="en" dirty="0">
                <a:solidFill>
                  <a:srgbClr val="EFEFEF"/>
                </a:solidFill>
                <a:latin typeface="Avenir Book" charset="0"/>
                <a:ea typeface="Avenir Book" charset="0"/>
                <a:cs typeface="Avenir Book" charset="0"/>
                <a:sym typeface="Calibri"/>
              </a:rPr>
              <a:t>Jennie Aguilar &amp; Camille Chrysostom</a:t>
            </a:r>
          </a:p>
          <a:p>
            <a:pPr lvl="0">
              <a:spcBef>
                <a:spcPts val="0"/>
              </a:spcBef>
              <a:buNone/>
            </a:pPr>
            <a:endParaRPr dirty="0">
              <a:solidFill>
                <a:srgbClr val="EFEFEF"/>
              </a:solidFill>
              <a:latin typeface="Avenir Book" charset="0"/>
              <a:ea typeface="Avenir Book" charset="0"/>
              <a:cs typeface="Avenir Book" charset="0"/>
              <a:sym typeface="Calibri"/>
            </a:endParaRPr>
          </a:p>
          <a:p>
            <a:pPr lvl="0">
              <a:spcBef>
                <a:spcPts val="0"/>
              </a:spcBef>
              <a:buNone/>
            </a:pPr>
            <a:r>
              <a:rPr lang="en" b="1" dirty="0">
                <a:solidFill>
                  <a:srgbClr val="E69138"/>
                </a:solidFill>
                <a:latin typeface="Avenir Heavy" charset="0"/>
                <a:ea typeface="Avenir Heavy" charset="0"/>
                <a:cs typeface="Avenir Heavy" charset="0"/>
                <a:sym typeface="Calibri"/>
              </a:rPr>
              <a:t>Mentors: </a:t>
            </a:r>
            <a:r>
              <a:rPr lang="en" dirty="0">
                <a:solidFill>
                  <a:srgbClr val="EFEFEF"/>
                </a:solidFill>
                <a:latin typeface="Avenir Book" charset="0"/>
                <a:ea typeface="Avenir Book" charset="0"/>
                <a:cs typeface="Avenir Book" charset="0"/>
                <a:sym typeface="Calibri"/>
              </a:rPr>
              <a:t>Josh </a:t>
            </a:r>
            <a:r>
              <a:rPr lang="en" dirty="0" err="1">
                <a:solidFill>
                  <a:srgbClr val="EFEFEF"/>
                </a:solidFill>
                <a:latin typeface="Avenir Book" charset="0"/>
                <a:ea typeface="Avenir Book" charset="0"/>
                <a:cs typeface="Avenir Book" charset="0"/>
                <a:sym typeface="Calibri"/>
              </a:rPr>
              <a:t>Davidsburg</a:t>
            </a:r>
            <a:r>
              <a:rPr lang="en" dirty="0">
                <a:solidFill>
                  <a:srgbClr val="EFEFEF"/>
                </a:solidFill>
                <a:latin typeface="Avenir Book" charset="0"/>
                <a:ea typeface="Avenir Book" charset="0"/>
                <a:cs typeface="Avenir Book" charset="0"/>
                <a:sym typeface="Calibri"/>
              </a:rPr>
              <a:t> &amp; Sean Mussenden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pic>
        <p:nvPicPr>
          <p:cNvPr id="60" name="Shape 60" descr="Virtual, Reality - Free images on Pixabay"/>
          <p:cNvPicPr preferRelativeResize="0"/>
          <p:nvPr/>
        </p:nvPicPr>
        <p:blipFill>
          <a:blip r:embed="rId3">
            <a:alphaModFix/>
          </a:blip>
          <a:stretch>
            <a:fillRect/>
          </a:stretch>
        </p:blipFill>
        <p:spPr>
          <a:xfrm>
            <a:off x="6158924" y="656676"/>
            <a:ext cx="2718525" cy="2030400"/>
          </a:xfrm>
          <a:prstGeom prst="rect">
            <a:avLst/>
          </a:prstGeom>
          <a:noFill/>
          <a:ln>
            <a:noFill/>
          </a:ln>
        </p:spPr>
      </p:pic>
      <p:pic>
        <p:nvPicPr>
          <p:cNvPr id="61" name="Shape 61" descr="File:Shopping cart with food clip art 2.svg - Wikimedia Commons"/>
          <p:cNvPicPr preferRelativeResize="0"/>
          <p:nvPr/>
        </p:nvPicPr>
        <p:blipFill>
          <a:blip r:embed="rId4">
            <a:alphaModFix/>
          </a:blip>
          <a:stretch>
            <a:fillRect/>
          </a:stretch>
        </p:blipFill>
        <p:spPr>
          <a:xfrm>
            <a:off x="483925" y="408397"/>
            <a:ext cx="2221310" cy="2272400"/>
          </a:xfrm>
          <a:prstGeom prst="rect">
            <a:avLst/>
          </a:prstGeom>
          <a:noFill/>
          <a:ln>
            <a:noFill/>
          </a:ln>
        </p:spPr>
      </p:pic>
      <p:pic>
        <p:nvPicPr>
          <p:cNvPr id="62" name="Shape 62" descr="Free illustration: Pie Chart, Diagram, Data, Chart - Free Image on ..."/>
          <p:cNvPicPr preferRelativeResize="0"/>
          <p:nvPr/>
        </p:nvPicPr>
        <p:blipFill>
          <a:blip r:embed="rId5">
            <a:alphaModFix/>
          </a:blip>
          <a:stretch>
            <a:fillRect/>
          </a:stretch>
        </p:blipFill>
        <p:spPr>
          <a:xfrm>
            <a:off x="2627262" y="2858625"/>
            <a:ext cx="3609624" cy="2030400"/>
          </a:xfrm>
          <a:prstGeom prst="rect">
            <a:avLst/>
          </a:prstGeom>
          <a:noFill/>
          <a:ln>
            <a:noFill/>
          </a:ln>
        </p:spPr>
      </p:pic>
      <p:sp>
        <p:nvSpPr>
          <p:cNvPr id="63" name="Shape 63"/>
          <p:cNvSpPr txBox="1"/>
          <p:nvPr/>
        </p:nvSpPr>
        <p:spPr>
          <a:xfrm>
            <a:off x="2627262" y="1544597"/>
            <a:ext cx="3479369" cy="663600"/>
          </a:xfrm>
          <a:prstGeom prst="rect">
            <a:avLst/>
          </a:prstGeom>
          <a:noFill/>
          <a:ln>
            <a:noFill/>
          </a:ln>
        </p:spPr>
        <p:txBody>
          <a:bodyPr lIns="91425" tIns="91425" rIns="91425" bIns="91425" anchor="t" anchorCtr="0">
            <a:noAutofit/>
          </a:bodyPr>
          <a:lstStyle/>
          <a:p>
            <a:pPr lvl="0">
              <a:spcBef>
                <a:spcPts val="0"/>
              </a:spcBef>
              <a:buNone/>
            </a:pPr>
            <a:r>
              <a:rPr lang="en" sz="4800" b="1" dirty="0">
                <a:solidFill>
                  <a:srgbClr val="3C78D8"/>
                </a:solidFill>
                <a:latin typeface="Avenir Heavy" charset="0"/>
                <a:ea typeface="Avenir Heavy" charset="0"/>
                <a:cs typeface="Avenir Heavy" charset="0"/>
                <a:sym typeface="Oswald"/>
              </a:rPr>
              <a:t>The Project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Screen Shot 2017-04-30 at 2.53.25 PM.png"/>
          <p:cNvPicPr preferRelativeResize="0"/>
          <p:nvPr/>
        </p:nvPicPr>
        <p:blipFill>
          <a:blip r:embed="rId3">
            <a:alphaModFix/>
          </a:blip>
          <a:stretch>
            <a:fillRect/>
          </a:stretch>
        </p:blipFill>
        <p:spPr>
          <a:xfrm>
            <a:off x="-76200" y="-450"/>
            <a:ext cx="9650182" cy="5143499"/>
          </a:xfrm>
          <a:prstGeom prst="rect">
            <a:avLst/>
          </a:prstGeom>
          <a:noFill/>
          <a:ln>
            <a:noFill/>
          </a:ln>
        </p:spPr>
      </p:pic>
      <p:sp>
        <p:nvSpPr>
          <p:cNvPr id="69" name="Shape 69"/>
          <p:cNvSpPr txBox="1"/>
          <p:nvPr/>
        </p:nvSpPr>
        <p:spPr>
          <a:xfrm>
            <a:off x="5408908" y="293550"/>
            <a:ext cx="3735092" cy="791400"/>
          </a:xfrm>
          <a:prstGeom prst="rect">
            <a:avLst/>
          </a:prstGeom>
          <a:noFill/>
          <a:ln>
            <a:noFill/>
          </a:ln>
        </p:spPr>
        <p:txBody>
          <a:bodyPr lIns="91425" tIns="91425" rIns="91425" bIns="91425" anchor="t" anchorCtr="0">
            <a:noAutofit/>
          </a:bodyPr>
          <a:lstStyle/>
          <a:p>
            <a:pPr lvl="0">
              <a:spcBef>
                <a:spcPts val="0"/>
              </a:spcBef>
              <a:buNone/>
            </a:pPr>
            <a:r>
              <a:rPr lang="en" sz="4800" b="1" dirty="0">
                <a:solidFill>
                  <a:srgbClr val="E69138"/>
                </a:solidFill>
                <a:latin typeface="Avenir Heavy" charset="0"/>
                <a:ea typeface="Avenir Heavy" charset="0"/>
                <a:cs typeface="Avenir Heavy" charset="0"/>
                <a:sym typeface="Oswald"/>
              </a:rPr>
              <a:t>The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6" name="Shape 76" descr="Screen Shot 2017-04-30 at 3.04.32 PM.png"/>
          <p:cNvPicPr preferRelativeResize="0"/>
          <p:nvPr/>
        </p:nvPicPr>
        <p:blipFill>
          <a:blip r:embed="rId3">
            <a:alphaModFix/>
          </a:blip>
          <a:stretch>
            <a:fillRect/>
          </a:stretch>
        </p:blipFill>
        <p:spPr>
          <a:xfrm>
            <a:off x="0" y="129694"/>
            <a:ext cx="9144000" cy="4884111"/>
          </a:xfrm>
          <a:prstGeom prst="rect">
            <a:avLst/>
          </a:prstGeom>
          <a:noFill/>
          <a:ln>
            <a:noFill/>
          </a:ln>
        </p:spPr>
      </p:pic>
      <p:sp>
        <p:nvSpPr>
          <p:cNvPr id="77" name="Shape 77"/>
          <p:cNvSpPr txBox="1"/>
          <p:nvPr/>
        </p:nvSpPr>
        <p:spPr>
          <a:xfrm>
            <a:off x="8253425" y="268025"/>
            <a:ext cx="638400" cy="3192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hlinkClick r:id="rId4"/>
              </a:rPr>
              <a:t>Link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332" y="1524678"/>
            <a:ext cx="4855210" cy="572700"/>
          </a:xfrm>
        </p:spPr>
        <p:txBody>
          <a:bodyPr/>
          <a:lstStyle/>
          <a:p>
            <a:pPr algn="ctr"/>
            <a:r>
              <a:rPr lang="en-US" sz="8000" b="1" dirty="0">
                <a:latin typeface="Avenir Book" charset="0"/>
                <a:ea typeface="Avenir Book" charset="0"/>
                <a:cs typeface="Avenir Book" charset="0"/>
              </a:rPr>
              <a:t>The Video</a:t>
            </a:r>
            <a:br>
              <a:rPr lang="en-US" sz="8000" b="1" dirty="0">
                <a:latin typeface="Avenir Book" charset="0"/>
                <a:ea typeface="Avenir Book" charset="0"/>
                <a:cs typeface="Avenir Book" charset="0"/>
              </a:rPr>
            </a:br>
            <a:r>
              <a:rPr lang="en-US" sz="2000" b="1" dirty="0" smtClean="0">
                <a:latin typeface="Avenir Book" charset="0"/>
                <a:ea typeface="Avenir Book" charset="0"/>
                <a:cs typeface="Avenir Book" charset="0"/>
                <a:hlinkClick r:id="rId2"/>
              </a:rPr>
              <a:t>link</a:t>
            </a:r>
            <a:endParaRPr lang="en-US" sz="2000" b="1" dirty="0">
              <a:latin typeface="Avenir Book" charset="0"/>
              <a:ea typeface="Avenir Book" charset="0"/>
              <a:cs typeface="Avenir Book" charset="0"/>
            </a:endParaRPr>
          </a:p>
        </p:txBody>
      </p:sp>
    </p:spTree>
    <p:extLst>
      <p:ext uri="{BB962C8B-B14F-4D97-AF65-F5344CB8AC3E}">
        <p14:creationId xmlns:p14="http://schemas.microsoft.com/office/powerpoint/2010/main" val="42410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4" name="Shape 84" descr="Screen Shot 2017-04-30 at 3.07.27 PM.png"/>
          <p:cNvPicPr preferRelativeResize="0"/>
          <p:nvPr/>
        </p:nvPicPr>
        <p:blipFill rotWithShape="1">
          <a:blip r:embed="rId3">
            <a:alphaModFix/>
          </a:blip>
          <a:srcRect l="6919" r="6910"/>
          <a:stretch/>
        </p:blipFill>
        <p:spPr>
          <a:xfrm>
            <a:off x="0" y="0"/>
            <a:ext cx="9144000" cy="5143499"/>
          </a:xfrm>
          <a:prstGeom prst="rect">
            <a:avLst/>
          </a:prstGeom>
          <a:noFill/>
          <a:ln>
            <a:noFill/>
          </a:ln>
        </p:spPr>
      </p:pic>
      <p:sp>
        <p:nvSpPr>
          <p:cNvPr id="85" name="Shape 85"/>
          <p:cNvSpPr txBox="1"/>
          <p:nvPr/>
        </p:nvSpPr>
        <p:spPr>
          <a:xfrm>
            <a:off x="169094" y="332100"/>
            <a:ext cx="5692209" cy="753000"/>
          </a:xfrm>
          <a:prstGeom prst="rect">
            <a:avLst/>
          </a:prstGeom>
          <a:noFill/>
          <a:ln>
            <a:noFill/>
          </a:ln>
        </p:spPr>
        <p:txBody>
          <a:bodyPr lIns="91425" tIns="91425" rIns="91425" bIns="91425" anchor="t" anchorCtr="0">
            <a:noAutofit/>
          </a:bodyPr>
          <a:lstStyle/>
          <a:p>
            <a:pPr lvl="0">
              <a:spcBef>
                <a:spcPts val="0"/>
              </a:spcBef>
              <a:buNone/>
            </a:pPr>
            <a:r>
              <a:rPr lang="en" sz="4800" b="1" dirty="0">
                <a:solidFill>
                  <a:srgbClr val="FFFFFF"/>
                </a:solidFill>
                <a:latin typeface="Avenir Heavy" charset="0"/>
                <a:ea typeface="Avenir Heavy" charset="0"/>
                <a:cs typeface="Avenir Heavy" charset="0"/>
                <a:sym typeface="Oswald"/>
              </a:rPr>
              <a:t>Lessons Learned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descr="Free photo: Teamwork, Co-Workers, Office - Free Image on Pixabay ..."/>
          <p:cNvPicPr preferRelativeResize="0"/>
          <p:nvPr/>
        </p:nvPicPr>
        <p:blipFill>
          <a:blip r:embed="rId3">
            <a:alphaModFix/>
          </a:blip>
          <a:stretch>
            <a:fillRect/>
          </a:stretch>
        </p:blipFill>
        <p:spPr>
          <a:xfrm>
            <a:off x="0" y="-9366"/>
            <a:ext cx="9144000" cy="5133965"/>
          </a:xfrm>
          <a:prstGeom prst="rect">
            <a:avLst/>
          </a:prstGeom>
          <a:noFill/>
          <a:ln>
            <a:noFill/>
          </a:ln>
        </p:spPr>
      </p:pic>
      <p:sp>
        <p:nvSpPr>
          <p:cNvPr id="91" name="Shape 91"/>
          <p:cNvSpPr txBox="1"/>
          <p:nvPr/>
        </p:nvSpPr>
        <p:spPr>
          <a:xfrm>
            <a:off x="5778550" y="3641081"/>
            <a:ext cx="3497100" cy="855000"/>
          </a:xfrm>
          <a:prstGeom prst="rect">
            <a:avLst/>
          </a:prstGeom>
          <a:noFill/>
          <a:ln>
            <a:noFill/>
          </a:ln>
        </p:spPr>
        <p:txBody>
          <a:bodyPr lIns="91425" tIns="91425" rIns="91425" bIns="91425" anchor="t" anchorCtr="0">
            <a:noAutofit/>
          </a:bodyPr>
          <a:lstStyle/>
          <a:p>
            <a:pPr lvl="0">
              <a:spcBef>
                <a:spcPts val="0"/>
              </a:spcBef>
              <a:buNone/>
            </a:pPr>
            <a:r>
              <a:rPr lang="en" sz="4800" dirty="0">
                <a:solidFill>
                  <a:srgbClr val="E69138"/>
                </a:solidFill>
                <a:latin typeface="Avenir Medium" charset="0"/>
                <a:ea typeface="Avenir Medium" charset="0"/>
                <a:cs typeface="Avenir Medium" charset="0"/>
                <a:sym typeface="Oswald"/>
              </a:rPr>
              <a:t>Teamwork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Talking - Free images on Pixabay"/>
          <p:cNvPicPr preferRelativeResize="0"/>
          <p:nvPr/>
        </p:nvPicPr>
        <p:blipFill>
          <a:blip r:embed="rId3">
            <a:alphaModFix/>
          </a:blip>
          <a:stretch>
            <a:fillRect/>
          </a:stretch>
        </p:blipFill>
        <p:spPr>
          <a:xfrm>
            <a:off x="0" y="-301899"/>
            <a:ext cx="9144000" cy="5953129"/>
          </a:xfrm>
          <a:prstGeom prst="rect">
            <a:avLst/>
          </a:prstGeom>
          <a:noFill/>
          <a:ln>
            <a:noFill/>
          </a:ln>
        </p:spPr>
      </p:pic>
      <p:sp>
        <p:nvSpPr>
          <p:cNvPr id="97" name="Shape 97"/>
          <p:cNvSpPr txBox="1">
            <a:spLocks noGrp="1"/>
          </p:cNvSpPr>
          <p:nvPr>
            <p:ph type="title"/>
          </p:nvPr>
        </p:nvSpPr>
        <p:spPr>
          <a:xfrm>
            <a:off x="467148" y="408632"/>
            <a:ext cx="8520600" cy="572700"/>
          </a:xfrm>
          <a:prstGeom prst="rect">
            <a:avLst/>
          </a:prstGeom>
        </p:spPr>
        <p:txBody>
          <a:bodyPr lIns="91425" tIns="91425" rIns="91425" bIns="91425" anchor="t" anchorCtr="0">
            <a:noAutofit/>
          </a:bodyPr>
          <a:lstStyle/>
          <a:p>
            <a:pPr lvl="0" algn="ctr">
              <a:spcBef>
                <a:spcPts val="0"/>
              </a:spcBef>
              <a:buNone/>
            </a:pPr>
            <a:r>
              <a:rPr lang="en" sz="3600" dirty="0">
                <a:solidFill>
                  <a:srgbClr val="FFFFFF"/>
                </a:solidFill>
                <a:latin typeface="Avenir Medium" charset="0"/>
                <a:ea typeface="Avenir Medium" charset="0"/>
                <a:cs typeface="Avenir Medium" charset="0"/>
                <a:sym typeface="Oswald"/>
              </a:rPr>
              <a:t>Future Outcomes/Broader 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88" y="1871489"/>
            <a:ext cx="4671780" cy="572700"/>
          </a:xfrm>
        </p:spPr>
        <p:txBody>
          <a:bodyPr/>
          <a:lstStyle/>
          <a:p>
            <a:r>
              <a:rPr lang="en-US" sz="6600" b="1" dirty="0" smtClean="0">
                <a:solidFill>
                  <a:schemeClr val="accent4">
                    <a:lumMod val="75000"/>
                  </a:schemeClr>
                </a:solidFill>
                <a:latin typeface="Avenir Black" charset="0"/>
                <a:ea typeface="Avenir Black" charset="0"/>
                <a:cs typeface="Avenir Black" charset="0"/>
              </a:rPr>
              <a:t>Questions?</a:t>
            </a:r>
            <a:endParaRPr lang="en-US" sz="6600" b="1" dirty="0">
              <a:solidFill>
                <a:schemeClr val="accent4">
                  <a:lumMod val="75000"/>
                </a:schemeClr>
              </a:solidFill>
              <a:latin typeface="Avenir Black" charset="0"/>
              <a:ea typeface="Avenir Black" charset="0"/>
              <a:cs typeface="Avenir Black" charset="0"/>
            </a:endParaRPr>
          </a:p>
        </p:txBody>
      </p:sp>
    </p:spTree>
    <p:extLst>
      <p:ext uri="{BB962C8B-B14F-4D97-AF65-F5344CB8AC3E}">
        <p14:creationId xmlns:p14="http://schemas.microsoft.com/office/powerpoint/2010/main" val="196922824"/>
      </p:ext>
    </p:extLst>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888</Words>
  <Application>Microsoft Macintosh PowerPoint</Application>
  <PresentationFormat>On-screen Show (16:9)</PresentationFormat>
  <Paragraphs>74</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Black</vt:lpstr>
      <vt:lpstr>Avenir Book</vt:lpstr>
      <vt:lpstr>Avenir Heavy</vt:lpstr>
      <vt:lpstr>Avenir Medium</vt:lpstr>
      <vt:lpstr>Calibri</vt:lpstr>
      <vt:lpstr>Oswald</vt:lpstr>
      <vt:lpstr>simple-dark-2</vt:lpstr>
      <vt:lpstr>Inside a Washington, DC  Food Desert</vt:lpstr>
      <vt:lpstr>PowerPoint Presentation</vt:lpstr>
      <vt:lpstr>PowerPoint Presentation</vt:lpstr>
      <vt:lpstr>PowerPoint Presentation</vt:lpstr>
      <vt:lpstr>The Video link</vt:lpstr>
      <vt:lpstr>PowerPoint Presentation</vt:lpstr>
      <vt:lpstr>PowerPoint Presentation</vt:lpstr>
      <vt:lpstr>Future Outcomes/Broader Impact</vt:lpstr>
      <vt:lpstr>Questions?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a Washington, DC  Food Desert</dc:title>
  <cp:lastModifiedBy>Microsoft Office User</cp:lastModifiedBy>
  <cp:revision>2</cp:revision>
  <dcterms:modified xsi:type="dcterms:W3CDTF">2017-05-03T23:43:08Z</dcterms:modified>
</cp:coreProperties>
</file>