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</p:sldMasterIdLst>
  <p:notesMasterIdLst>
    <p:notesMasterId r:id="rId31"/>
  </p:notesMasterIdLst>
  <p:sldIdLst>
    <p:sldId id="281" r:id="rId3"/>
    <p:sldId id="257" r:id="rId4"/>
    <p:sldId id="258" r:id="rId5"/>
    <p:sldId id="259" r:id="rId6"/>
    <p:sldId id="260" r:id="rId7"/>
    <p:sldId id="261" r:id="rId8"/>
    <p:sldId id="284" r:id="rId9"/>
    <p:sldId id="263" r:id="rId10"/>
    <p:sldId id="264" r:id="rId11"/>
    <p:sldId id="265" r:id="rId12"/>
    <p:sldId id="266" r:id="rId13"/>
    <p:sldId id="267" r:id="rId14"/>
    <p:sldId id="272" r:id="rId15"/>
    <p:sldId id="282" r:id="rId16"/>
    <p:sldId id="268" r:id="rId17"/>
    <p:sldId id="269" r:id="rId18"/>
    <p:sldId id="270" r:id="rId19"/>
    <p:sldId id="271" r:id="rId20"/>
    <p:sldId id="285" r:id="rId21"/>
    <p:sldId id="273" r:id="rId22"/>
    <p:sldId id="274" r:id="rId23"/>
    <p:sldId id="275" r:id="rId24"/>
    <p:sldId id="276" r:id="rId25"/>
    <p:sldId id="277" r:id="rId26"/>
    <p:sldId id="287" r:id="rId27"/>
    <p:sldId id="289" r:id="rId28"/>
    <p:sldId id="288" r:id="rId29"/>
    <p:sldId id="28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5F13C-909F-4B5A-A8FB-9060AFB8A8D7}" type="datetimeFigureOut">
              <a:rPr lang="en-US" smtClean="0"/>
              <a:t>4/18/2014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1F56F-5851-4F57-9C2A-F416360EA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0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1F56F-5851-4F57-9C2A-F416360EA7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06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81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982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19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34184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5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96945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33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2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47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04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8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67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72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97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15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251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35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66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31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56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316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5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27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microsoft.com/office/2007/relationships/hdphoto" Target="../media/hdphoto16.wdp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8001000" cy="990599"/>
          </a:xfrm>
        </p:spPr>
        <p:txBody>
          <a:bodyPr>
            <a:noAutofit/>
          </a:bodyPr>
          <a:lstStyle/>
          <a:p>
            <a:r>
              <a:rPr lang="en-US" sz="6000" b="1" cap="small" dirty="0" smtClean="0">
                <a:solidFill>
                  <a:schemeClr val="accent1"/>
                </a:solidFill>
              </a:rPr>
              <a:t>Locating People in the Past:</a:t>
            </a:r>
            <a:endParaRPr lang="en-US" sz="6000" b="1" cap="small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572000"/>
            <a:ext cx="8458200" cy="1153510"/>
          </a:xfrm>
        </p:spPr>
        <p:txBody>
          <a:bodyPr>
            <a:noAutofit/>
          </a:bodyPr>
          <a:lstStyle/>
          <a:p>
            <a:pPr algn="ctr"/>
            <a:r>
              <a:rPr lang="en-US" sz="3200" cap="small" dirty="0" smtClean="0">
                <a:solidFill>
                  <a:schemeClr val="accent1"/>
                </a:solidFill>
              </a:rPr>
              <a:t>Creating New Geographic and Historic Knowledge by Embedding the United States Census within Historic Maps</a:t>
            </a:r>
            <a:endParaRPr lang="en-US" sz="3200" cap="small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756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enjamin\Dropbox\FIA Locating People in the Past\FIA Movie\Capture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1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92" y="0"/>
            <a:ext cx="82104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1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enjamin\Dropbox\FIA Locating People in the Past\FIA Movie\Capture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1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9451"/>
            <a:ext cx="9144000" cy="605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25393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Benjamin\Dropbox\FIA Locating People in the Past\FIA Movie\1858 Dilworth free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872" t="5556" r="12872" b="5556"/>
          <a:stretch/>
        </p:blipFill>
        <p:spPr bwMode="auto">
          <a:xfrm>
            <a:off x="1600199" y="76200"/>
            <a:ext cx="6096001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3642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enjamin\Dropbox\FIA Locating People in the Past\FIA Movie\Capture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3829" cy="589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400800"/>
            <a:ext cx="9163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United States Census. Talbot County, Maryland. 1860.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87044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Benjamin\Dropbox\FIA Locating People in the Past\FIA Movie\Capture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1" y="-1"/>
            <a:ext cx="4158174" cy="589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Benjamin\Dropbox\FIA Locating People in the Past\FIA Movie\Capture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3829" cy="589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400800"/>
            <a:ext cx="9163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United States Census. Talbot County, Maryland. 1860.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9664" y="5940619"/>
            <a:ext cx="43734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/>
                </a:solidFill>
              </a:rPr>
              <a:t>Free Schedule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3000" y="5940619"/>
            <a:ext cx="41836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/>
                </a:solidFill>
              </a:rPr>
              <a:t>Slave Schedule</a:t>
            </a:r>
            <a:endParaRPr 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52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9665" y="6324600"/>
            <a:ext cx="91636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Wye House, Talbot County, Maryland.  Built c. 1781-1784.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Dallin Aerial Survey, c. 1920-1930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Benjamin\Desktop\New Bitmap 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76200"/>
            <a:ext cx="781050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5972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Benjamin\Dropbox\FIA Locating People in the Past\FIA Movie\dallin people 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258" y="0"/>
            <a:ext cx="8437485" cy="685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81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Benjamin\Dropbox\FIA Locating People in the Past\FIA Movie\dallin people 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756" y="0"/>
            <a:ext cx="84444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07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Benjamin\Dropbox\FIA Locating People in the Past\FIA Movie\dallin people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756" y="0"/>
            <a:ext cx="8444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5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Benjamin\Dropbox\FIA Locating People in the Past\FIA Movie\dallin people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3496961"/>
            <a:ext cx="394076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Benjamin\Dropbox\FIA Locating People in the Past\FIA Movie\dallin people 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76200"/>
            <a:ext cx="394076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Benjamin\Dropbox\FIA Locating People in the Past\FIA Movie\dallin people 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38" y="76200"/>
            <a:ext cx="394076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42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enjamin\Dropbox\FIA Locating People in the Past\FIA Movie\wyehousemovie (3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1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6745" y="228600"/>
            <a:ext cx="7062855" cy="589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14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12000" contras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01" y="152401"/>
            <a:ext cx="5105400" cy="228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8402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Benjamin\Dropbox\FIA Locating People in the Past\FIA Movie\Capture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1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63202"/>
            <a:ext cx="7353033" cy="618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06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Benjamin\Dropbox\FIA Locating People in the Past\FIA Movie\Capture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1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589" y="228600"/>
            <a:ext cx="8830011" cy="583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42247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Benjamin\Dropbox\FIA Locating People in the Past\FIA Movie\1858 Dilworth slave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1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872" t="5556" r="12872" b="5556"/>
          <a:stretch/>
        </p:blipFill>
        <p:spPr bwMode="auto">
          <a:xfrm>
            <a:off x="1524000" y="762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19363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Benjamin\Dropbox\FIA Locating People in the Past\FIA Movie\1858 Dilworth freeandslave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1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872" t="5556" r="12872" b="5556"/>
          <a:stretch/>
        </p:blipFill>
        <p:spPr bwMode="auto">
          <a:xfrm>
            <a:off x="1523999" y="76200"/>
            <a:ext cx="6096001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84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537" y1="16567" x2="8580" y2="97378"/>
                        <a14:foregroundMark x1="9499" y1="98689" x2="96731" y2="98093"/>
                        <a14:foregroundMark x1="96731" y1="97259" x2="95199" y2="8224"/>
                        <a14:foregroundMark x1="94382" y1="5244" x2="89275" y2="19547"/>
                        <a14:foregroundMark x1="3371" y1="11085" x2="2656" y2="97139"/>
                        <a14:foregroundMark x1="23596" y1="17521" x2="54137" y2="27056"/>
                        <a14:foregroundMark x1="23187" y1="25149" x2="32993" y2="10965"/>
                        <a14:foregroundMark x1="34321" y1="20262" x2="36466" y2="25983"/>
                        <a14:foregroundMark x1="91420" y1="22288" x2="92237" y2="94636"/>
                        <a14:backgroundMark x1="306" y1="26103" x2="204" y2="35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50" y="152399"/>
            <a:ext cx="7032701" cy="602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9665" y="6240215"/>
            <a:ext cx="9163665" cy="846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dirty="0" smtClean="0">
                <a:solidFill>
                  <a:schemeClr val="bg1"/>
                </a:solidFill>
              </a:rPr>
              <a:t>www.aia.umd.edu/locate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5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61" y1="1597" x2="89059" y2="11179"/>
                        <a14:foregroundMark x1="96830" y1="4177" x2="24438" y2="7371"/>
                        <a14:foregroundMark x1="1534" y1="1966" x2="4908" y2="21253"/>
                        <a14:foregroundMark x1="91513" y1="99263" x2="99080" y2="99140"/>
                        <a14:foregroundMark x1="818" y1="4177" x2="716" y2="14128"/>
                        <a14:foregroundMark x1="613" y1="3686" x2="613" y2="11179"/>
                        <a14:foregroundMark x1="1022" y1="369" x2="25971" y2="369"/>
                        <a14:backgroundMark x1="409" y1="1720" x2="102" y2="95209"/>
                        <a14:backgroundMark x1="204" y1="96437" x2="102" y2="99631"/>
                        <a14:backgroundMark x1="1125" y1="99631" x2="54908" y2="99754"/>
                        <a14:backgroundMark x1="55624" y1="99631" x2="99591" y2="99754"/>
                        <a14:backgroundMark x1="99693" y1="98280" x2="99693" y2="50860"/>
                        <a14:backgroundMark x1="99591" y1="49754" x2="99693" y2="7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63" t="373" r="-1" b="1"/>
          <a:stretch/>
        </p:blipFill>
        <p:spPr bwMode="auto">
          <a:xfrm>
            <a:off x="838201" y="174902"/>
            <a:ext cx="7354444" cy="6004501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9665" y="6240215"/>
            <a:ext cx="9163665" cy="846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dirty="0" smtClean="0">
                <a:solidFill>
                  <a:schemeClr val="bg1"/>
                </a:solidFill>
              </a:rPr>
              <a:t>www.aia.umd.edu/locate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4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s://jscholarship.library.jhu.edu/bitstream/handle/1774.2/34140/p26-27%20Trappe%2c%20Oxford%2c%20and%20BayHundred.jpg?sequence=1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587" y="2799132"/>
            <a:ext cx="1473199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ttps://jscholarship.library.jhu.edu/bitstream/handle/1774.2/34140/p18-19%20Trappe%2c%20Royal%20Oak%2c%20and%20Claiborne.jpg?sequence=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4415" y="2780435"/>
            <a:ext cx="2511338" cy="16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s://jscholarship.library.jhu.edu/bitstream/handle/1774.2/34140/p22-23%20Chapel%20and%20Oakland%20Mills.jpg?sequence=1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8318" y="2573794"/>
            <a:ext cx="1564354" cy="251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https://jscholarship.library.jhu.edu/bitstream/handle/1774.2/34140/p12-13%20Easton%20and%20Business%20Directory.jpg?sequence=1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0564" y="1046532"/>
            <a:ext cx="2934822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jscholarship.library.jhu.edu/bitstream/handle/1774.2/34140/p08-9%20Easton%20and%20Easton%20Point.jpg?sequence=1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318" y="1274256"/>
            <a:ext cx="2514599" cy="153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jscholarship.library.jhu.edu/bitstream/handle/1774.2/34140/p15%20StMichaels.jpg?sequence=1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4729" y="817932"/>
            <a:ext cx="2168789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jscholarship.library.jhu.edu/bitstream/handle/1774.2/34140/An%20Outline%20Plan%20of%20Talbot%20County.jpg?sequence=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5918" y="1490594"/>
            <a:ext cx="2511202" cy="287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3265" y="1274256"/>
            <a:ext cx="2667000" cy="351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9833" y="5638800"/>
            <a:ext cx="9163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1877 Atlas and 1880 Census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2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9665" y="6240215"/>
            <a:ext cx="9163665" cy="846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dirty="0" smtClean="0">
                <a:solidFill>
                  <a:schemeClr val="bg1"/>
                </a:solidFill>
              </a:rPr>
              <a:t>www.aia.umd.edu/locate</a:t>
            </a:r>
            <a:endParaRPr lang="en-US" sz="44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05302" y="4515666"/>
            <a:ext cx="4838698" cy="1602146"/>
            <a:chOff x="2120695" y="4487883"/>
            <a:chExt cx="4838698" cy="1602146"/>
          </a:xfrm>
        </p:grpSpPr>
        <p:sp>
          <p:nvSpPr>
            <p:cNvPr id="2" name="TextBox 1"/>
            <p:cNvSpPr txBox="1"/>
            <p:nvPr/>
          </p:nvSpPr>
          <p:spPr>
            <a:xfrm>
              <a:off x="2120695" y="4487883"/>
              <a:ext cx="4838698" cy="1569660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1"/>
                  </a:solidFill>
                </a:rPr>
                <a:t>Clio </a:t>
              </a:r>
              <a:r>
                <a:rPr lang="en-US" sz="2400" dirty="0" err="1" smtClean="0">
                  <a:solidFill>
                    <a:schemeClr val="accent1"/>
                  </a:solidFill>
                </a:rPr>
                <a:t>Grillakis</a:t>
              </a:r>
              <a:endParaRPr lang="en-US" sz="2400" dirty="0" smtClean="0">
                <a:solidFill>
                  <a:schemeClr val="accent1"/>
                </a:solidFill>
              </a:endParaRPr>
            </a:p>
            <a:p>
              <a:pPr algn="ctr"/>
              <a:r>
                <a:rPr lang="en-US" sz="2400" dirty="0" smtClean="0">
                  <a:solidFill>
                    <a:schemeClr val="accent1"/>
                  </a:solidFill>
                </a:rPr>
                <a:t>Beth Pruitt</a:t>
              </a:r>
            </a:p>
            <a:p>
              <a:pPr algn="ctr"/>
              <a:r>
                <a:rPr lang="en-US" sz="2400" dirty="0" smtClean="0">
                  <a:solidFill>
                    <a:schemeClr val="accent1"/>
                  </a:solidFill>
                </a:rPr>
                <a:t>Benjamin Skolnik </a:t>
              </a:r>
            </a:p>
            <a:p>
              <a:pPr algn="ctr"/>
              <a:endParaRPr lang="en-US" sz="2400" dirty="0" smtClean="0">
                <a:solidFill>
                  <a:schemeClr val="accent1"/>
                </a:solidFill>
              </a:endParaRPr>
            </a:p>
            <a:p>
              <a:pPr algn="ctr"/>
              <a:r>
                <a:rPr lang="en-US" sz="2400" dirty="0">
                  <a:solidFill>
                    <a:schemeClr val="accent1"/>
                  </a:solidFill>
                </a:rPr>
                <a:t>Marcella </a:t>
              </a:r>
              <a:r>
                <a:rPr lang="en-US" sz="2400" dirty="0" err="1">
                  <a:solidFill>
                    <a:schemeClr val="accent1"/>
                  </a:solidFill>
                </a:rPr>
                <a:t>Stranieri</a:t>
              </a:r>
              <a:endParaRPr lang="en-US" sz="2400" dirty="0">
                <a:solidFill>
                  <a:schemeClr val="accent1"/>
                </a:solidFill>
              </a:endParaRPr>
            </a:p>
            <a:p>
              <a:pPr algn="ctr"/>
              <a:r>
                <a:rPr lang="en-US" sz="2400" dirty="0">
                  <a:solidFill>
                    <a:schemeClr val="accent1"/>
                  </a:solidFill>
                </a:rPr>
                <a:t>Stefan </a:t>
              </a:r>
              <a:r>
                <a:rPr lang="en-US" sz="2400" dirty="0" err="1">
                  <a:solidFill>
                    <a:schemeClr val="accent1"/>
                  </a:solidFill>
                </a:rPr>
                <a:t>Woehlke</a:t>
              </a:r>
              <a:endParaRPr lang="en-US" sz="2400" dirty="0">
                <a:solidFill>
                  <a:schemeClr val="accent1"/>
                </a:solidFill>
              </a:endParaRPr>
            </a:p>
            <a:p>
              <a:pPr algn="ctr"/>
              <a:r>
                <a:rPr lang="en-US" sz="2400" dirty="0">
                  <a:solidFill>
                    <a:schemeClr val="accent1"/>
                  </a:solidFill>
                </a:rPr>
                <a:t>Kathryn </a:t>
              </a:r>
              <a:r>
                <a:rPr lang="en-US" sz="2400" dirty="0" err="1">
                  <a:solidFill>
                    <a:schemeClr val="accent1"/>
                  </a:solidFill>
                </a:rPr>
                <a:t>Deeley</a:t>
              </a:r>
              <a:endParaRPr lang="en-US" sz="2400" dirty="0">
                <a:solidFill>
                  <a:schemeClr val="accent1"/>
                </a:solidFill>
              </a:endParaRPr>
            </a:p>
            <a:p>
              <a:pPr algn="ctr"/>
              <a:endParaRPr lang="en-US" sz="2400" dirty="0" smtClean="0">
                <a:solidFill>
                  <a:schemeClr val="accent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49393" y="5628364"/>
              <a:ext cx="2781302" cy="461665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1"/>
                  </a:solidFill>
                </a:rPr>
                <a:t>Dr. Mark Leone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85858" y="3048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small" dirty="0" smtClean="0">
                <a:solidFill>
                  <a:schemeClr val="bg1"/>
                </a:solidFill>
              </a:rPr>
              <a:t>Acknowledgements</a:t>
            </a:r>
            <a:endParaRPr lang="en-US" sz="2800" cap="small" dirty="0">
              <a:solidFill>
                <a:schemeClr val="bg1"/>
              </a:solidFill>
            </a:endParaRPr>
          </a:p>
        </p:txBody>
      </p:sp>
      <p:pic>
        <p:nvPicPr>
          <p:cNvPr id="3075" name="Picture 3" descr="C:\Users\AiA\AppData\Local\Temp\logo_blan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4055636"/>
            <a:ext cx="3829925" cy="230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47800" y="789495"/>
            <a:ext cx="5381316" cy="329320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For all of their help, both past and future, </a:t>
            </a:r>
          </a:p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we would like to thank:</a:t>
            </a:r>
          </a:p>
          <a:p>
            <a:pPr algn="ctr"/>
            <a:endParaRPr lang="en-US" sz="1400" dirty="0" smtClean="0">
              <a:solidFill>
                <a:schemeClr val="accent1"/>
              </a:solidFill>
            </a:endParaRP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The Future of Information Alliance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The Robert W. Deutsch Foundation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The FIA-Deutsch Seed Grant Competition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The Library of Congress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The National Archives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Frederick Douglass Honor Society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Beverly and Richard </a:t>
            </a:r>
            <a:r>
              <a:rPr lang="en-US" dirty="0" err="1" smtClean="0">
                <a:solidFill>
                  <a:schemeClr val="accent1"/>
                </a:solidFill>
              </a:rPr>
              <a:t>Tilghman</a:t>
            </a:r>
            <a:endParaRPr lang="en-US" dirty="0" smtClean="0">
              <a:solidFill>
                <a:schemeClr val="accent1"/>
              </a:solidFill>
            </a:endParaRP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All Descendants of Wye House and Talbot County</a:t>
            </a:r>
            <a:endParaRPr lang="en-US" dirty="0" smtClean="0">
              <a:solidFill>
                <a:schemeClr val="accent1"/>
              </a:solidFill>
            </a:endParaRPr>
          </a:p>
        </p:txBody>
      </p:sp>
      <p:pic>
        <p:nvPicPr>
          <p:cNvPr id="3077" name="Picture 5" descr="http://www.fia.umd.edu/images/FIA120p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9525"/>
            <a:ext cx="20193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www.mse.umd.edu/sites/default/files/images/logos/umd-bal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5" y="439525"/>
            <a:ext cx="1201526" cy="120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34000" y="4055637"/>
            <a:ext cx="2781302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Team Members</a:t>
            </a:r>
            <a:endParaRPr lang="en-US" sz="2400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56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enjamin\Dropbox\FIA Locating People in the Past\FIA Movie\084767pu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22" y1="96168" x2="85591" y2="97383"/>
                        <a14:foregroundMark x1="97942" y1="3084" x2="97410" y2="97103"/>
                        <a14:foregroundMark x1="85458" y1="2336" x2="1726" y2="2150"/>
                        <a14:foregroundMark x1="1394" y1="3551" x2="1726" y2="58411"/>
                        <a14:foregroundMark x1="16600" y1="97850" x2="52523" y2="98224"/>
                        <a14:foregroundMark x1="86454" y1="1308" x2="98008" y2="1308"/>
                        <a14:foregroundMark x1="85591" y1="1402" x2="90837" y2="2336"/>
                        <a14:backgroundMark x1="15471" y1="98037" x2="54117" y2="98411"/>
                        <a14:backgroundMark x1="86786" y1="467" x2="97610" y2="187"/>
                        <a14:backgroundMark x1="85923" y1="1215" x2="97942" y2="1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163" y="112931"/>
            <a:ext cx="8739675" cy="621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9665" y="6324600"/>
            <a:ext cx="91636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Wye House, Talbot County, Maryland.  Built c. 1781-1784.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Historic American Buildings Survey, 1936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58291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enjamin\Dropbox\FIA Locating People in the Past\FIA Movie\LloydPortra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024" y="63007"/>
            <a:ext cx="7525952" cy="618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324600"/>
            <a:ext cx="91636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 smtClean="0">
                <a:solidFill>
                  <a:schemeClr val="bg1"/>
                </a:solidFill>
              </a:rPr>
              <a:t>The </a:t>
            </a:r>
            <a:r>
              <a:rPr lang="en-US" sz="1600" i="1" dirty="0">
                <a:solidFill>
                  <a:schemeClr val="bg1"/>
                </a:solidFill>
              </a:rPr>
              <a:t>Edward Lloyd Family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r>
              <a:rPr lang="en-US" sz="1600" dirty="0" smtClean="0">
                <a:solidFill>
                  <a:schemeClr val="bg1"/>
                </a:solidFill>
              </a:rPr>
              <a:t>Oil on canvas portrait</a:t>
            </a:r>
            <a:r>
              <a:rPr lang="en-US" sz="1600" dirty="0">
                <a:solidFill>
                  <a:schemeClr val="bg1"/>
                </a:solidFill>
              </a:rPr>
              <a:t>. Charles </a:t>
            </a:r>
            <a:r>
              <a:rPr lang="en-US" sz="1600" dirty="0" err="1">
                <a:solidFill>
                  <a:schemeClr val="bg1"/>
                </a:solidFill>
              </a:rPr>
              <a:t>Willson</a:t>
            </a:r>
            <a:r>
              <a:rPr lang="en-US" sz="1600" dirty="0">
                <a:solidFill>
                  <a:schemeClr val="bg1"/>
                </a:solidFill>
              </a:rPr>
              <a:t> Peale. 1771.</a:t>
            </a:r>
            <a:endParaRPr lang="en-US" sz="1600" dirty="0" smtClean="0">
              <a:solidFill>
                <a:schemeClr val="bg1"/>
              </a:solidFill>
            </a:endParaRP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(</a:t>
            </a:r>
            <a:r>
              <a:rPr lang="en-US" sz="1600" dirty="0">
                <a:solidFill>
                  <a:schemeClr val="bg1"/>
                </a:solidFill>
              </a:rPr>
              <a:t>Left to Right) Edward Lloyd IV, Ann Lloyd, Elizabeth </a:t>
            </a:r>
            <a:r>
              <a:rPr lang="en-US" sz="1600" dirty="0" err="1">
                <a:solidFill>
                  <a:schemeClr val="bg1"/>
                </a:solidFill>
              </a:rPr>
              <a:t>Tayloe</a:t>
            </a:r>
            <a:r>
              <a:rPr lang="en-US" sz="1600" dirty="0">
                <a:solidFill>
                  <a:schemeClr val="bg1"/>
                </a:solidFill>
              </a:rPr>
              <a:t> Lloyd. </a:t>
            </a:r>
          </a:p>
        </p:txBody>
      </p:sp>
    </p:spTree>
    <p:extLst>
      <p:ext uri="{BB962C8B-B14F-4D97-AF65-F5344CB8AC3E}">
        <p14:creationId xmlns:p14="http://schemas.microsoft.com/office/powerpoint/2010/main" val="19907949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enjamin\Dropbox\FIA Locating People in the Past\FIA Movie\1858 Dilworth base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1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872" t="5556" r="12872" b="5556"/>
          <a:stretch/>
        </p:blipFill>
        <p:spPr bwMode="auto">
          <a:xfrm>
            <a:off x="1524001" y="762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16" y="6412468"/>
            <a:ext cx="9163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William H. Dilworth Map of Talbot County, Maryland. 1858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0429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enjamin\Dropbox\FIA Locating People in the Past\FIA Movie\1858 Dilworth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1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346" b="3628"/>
          <a:stretch/>
        </p:blipFill>
        <p:spPr bwMode="auto">
          <a:xfrm>
            <a:off x="476100" y="0"/>
            <a:ext cx="8191800" cy="629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916" y="6412468"/>
            <a:ext cx="9163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Digitized and </a:t>
            </a:r>
            <a:r>
              <a:rPr lang="en-US" dirty="0" err="1" smtClean="0">
                <a:solidFill>
                  <a:schemeClr val="bg1"/>
                </a:solidFill>
              </a:rPr>
              <a:t>Georeferenced</a:t>
            </a:r>
            <a:r>
              <a:rPr lang="en-US" dirty="0" smtClean="0">
                <a:solidFill>
                  <a:schemeClr val="bg1"/>
                </a:solidFill>
              </a:rPr>
              <a:t> Dilworth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2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enjamin\Dropbox\FIA Locating People in the Past\FIA Movie\Capture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3829" cy="589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488668"/>
            <a:ext cx="9163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United States Census. Talbot County, Maryland. 1860.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196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enjamin\Dropbox\FIA Locating People in the Past\FIA Movie\Capture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041" y="1"/>
            <a:ext cx="89119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11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enjamin\Dropbox\FIA Locating People in the Past\FIA Movie\Capt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1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868" y="87464"/>
            <a:ext cx="7919882" cy="216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9124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BAB94BD4-5D6D-4148-AB57-A4CCF1FD4E0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230</Words>
  <Application>Microsoft Office PowerPoint</Application>
  <PresentationFormat>On-screen Show (4:3)</PresentationFormat>
  <Paragraphs>41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3_Office Theme</vt:lpstr>
      <vt:lpstr>Retrospect</vt:lpstr>
      <vt:lpstr>Locating People in the Past: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Locating People in the Past</dc:title>
  <dc:creator>Benjamin</dc:creator>
  <cp:lastModifiedBy>AiA</cp:lastModifiedBy>
  <cp:revision>23</cp:revision>
  <dcterms:created xsi:type="dcterms:W3CDTF">2006-08-16T00:00:00Z</dcterms:created>
  <dcterms:modified xsi:type="dcterms:W3CDTF">2014-04-18T14:05:21Z</dcterms:modified>
</cp:coreProperties>
</file>