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14" y="-11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3131928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10000"/>
              <a:buFont typeface="Arial"/>
              <a:buNone/>
            </a:pPr>
            <a:r>
              <a:rPr lang="en" sz="1000">
                <a:solidFill>
                  <a:schemeClr val="dk1"/>
                </a:solidFill>
              </a:rPr>
              <a:t>-mention the value of being interdisciplinary- A conflict this multi-faceted does not have one solution. We were able to be objective and knowledgeable in different areas. need to provide information from our different backgrounds to tackle the conflict from different perspectives, able to study diff aspects of the issue. </a:t>
            </a:r>
          </a:p>
          <a:p>
            <a:pPr lvl="0" rtl="0">
              <a:spcBef>
                <a:spcPts val="600"/>
              </a:spcBef>
              <a:buClr>
                <a:schemeClr val="dk1"/>
              </a:buClr>
              <a:buSzPct val="110000"/>
              <a:buFont typeface="Arial"/>
              <a:buNone/>
            </a:pPr>
            <a:r>
              <a:rPr lang="en" sz="1000">
                <a:solidFill>
                  <a:schemeClr val="dk1"/>
                </a:solidFill>
              </a:rPr>
              <a:t>-cutting edge technologies vs. agrarian society</a:t>
            </a:r>
          </a:p>
          <a:p>
            <a:pPr lvl="0" rtl="0">
              <a:spcBef>
                <a:spcPts val="600"/>
              </a:spcBef>
              <a:buClr>
                <a:schemeClr val="dk1"/>
              </a:buClr>
              <a:buSzPct val="110000"/>
              <a:buFont typeface="Arial"/>
              <a:buNone/>
            </a:pPr>
            <a:r>
              <a:rPr lang="en" sz="1000">
                <a:solidFill>
                  <a:schemeClr val="dk1"/>
                </a:solidFill>
              </a:rPr>
              <a:t>-what is our unique contribution?- inter disciplinary approach?</a:t>
            </a:r>
          </a:p>
          <a:p>
            <a:pPr lvl="0" rtl="0">
              <a:spcBef>
                <a:spcPts val="600"/>
              </a:spcBef>
              <a:buClr>
                <a:schemeClr val="dk1"/>
              </a:buClr>
              <a:buSzPct val="110000"/>
              <a:buFont typeface="Arial"/>
              <a:buNone/>
            </a:pPr>
            <a:r>
              <a:rPr lang="en" sz="1000">
                <a:solidFill>
                  <a:schemeClr val="dk1"/>
                </a:solidFill>
              </a:rPr>
              <a:t>-we leveraged funds from “x”- rachel, personal funds, USDA, etc. mention that FIA was only able to support some of the travel costs</a:t>
            </a:r>
          </a:p>
          <a:p>
            <a:pPr lvl="0" rtl="0">
              <a:spcBef>
                <a:spcPts val="600"/>
              </a:spcBef>
              <a:buClr>
                <a:schemeClr val="dk1"/>
              </a:buClr>
              <a:buSzPct val="110000"/>
              <a:buFont typeface="Arial"/>
              <a:buNone/>
            </a:pPr>
            <a:r>
              <a:rPr lang="en" sz="1000">
                <a:solidFill>
                  <a:schemeClr val="dk1"/>
                </a:solidFill>
              </a:rPr>
              <a:t>-all students can talk in presentation- just make sure it is coherent</a:t>
            </a:r>
          </a:p>
          <a:p>
            <a:pPr lvl="0" rtl="0">
              <a:spcBef>
                <a:spcPts val="600"/>
              </a:spcBef>
              <a:buClr>
                <a:schemeClr val="dk1"/>
              </a:buClr>
              <a:buSzPct val="110000"/>
              <a:buFont typeface="Arial"/>
              <a:buNone/>
            </a:pPr>
            <a:r>
              <a:rPr lang="en" sz="1000">
                <a:solidFill>
                  <a:schemeClr val="dk1"/>
                </a:solidFill>
              </a:rPr>
              <a:t>-key talking points</a:t>
            </a:r>
          </a:p>
          <a:p>
            <a:endParaRPr lang="en" sz="1000">
              <a:solidFill>
                <a:schemeClr val="dk1"/>
              </a:solidFill>
            </a:endParaRPr>
          </a:p>
          <a:p>
            <a:pPr lvl="0" rtl="0">
              <a:spcBef>
                <a:spcPts val="600"/>
              </a:spcBef>
              <a:buClr>
                <a:schemeClr val="dk1"/>
              </a:buClr>
              <a:buSzPct val="100000"/>
              <a:buFont typeface="Arial"/>
              <a:buNone/>
            </a:pPr>
            <a:r>
              <a:rPr lang="en">
                <a:solidFill>
                  <a:schemeClr val="dk1"/>
                </a:solidFill>
              </a:rPr>
              <a:t>a.	</a:t>
            </a:r>
            <a:r>
              <a:rPr lang="en" b="1">
                <a:solidFill>
                  <a:schemeClr val="dk1"/>
                </a:solidFill>
              </a:rPr>
              <a:t>why</a:t>
            </a:r>
            <a:r>
              <a:rPr lang="en">
                <a:solidFill>
                  <a:schemeClr val="dk1"/>
                </a:solidFill>
              </a:rPr>
              <a:t> this research needs to be tackled (tied to FIA priorities); guided our process.</a:t>
            </a:r>
          </a:p>
          <a:p>
            <a:pPr lvl="0" rtl="0">
              <a:spcBef>
                <a:spcPts val="600"/>
              </a:spcBef>
              <a:buClr>
                <a:schemeClr val="dk1"/>
              </a:buClr>
              <a:buSzPct val="100000"/>
              <a:buFont typeface="Arial"/>
              <a:buNone/>
            </a:pPr>
            <a:r>
              <a:rPr lang="en">
                <a:solidFill>
                  <a:schemeClr val="dk1"/>
                </a:solidFill>
              </a:rPr>
              <a:t>		Infoequity: </a:t>
            </a:r>
          </a:p>
          <a:p>
            <a:pPr marL="457200" lvl="0" indent="457200" rtl="0">
              <a:spcBef>
                <a:spcPts val="600"/>
              </a:spcBef>
              <a:buClr>
                <a:schemeClr val="dk1"/>
              </a:buClr>
              <a:buSzPct val="100000"/>
              <a:buFont typeface="Arial"/>
              <a:buNone/>
            </a:pPr>
            <a:r>
              <a:rPr lang="en">
                <a:solidFill>
                  <a:schemeClr val="dk1"/>
                </a:solidFill>
              </a:rPr>
              <a:t>Infoliteracy: the farmers need access to information regarding water availability and its variability within the watershed</a:t>
            </a:r>
          </a:p>
          <a:p>
            <a:pPr marL="457200" lvl="0" indent="457200" rtl="0">
              <a:spcBef>
                <a:spcPts val="600"/>
              </a:spcBef>
              <a:buClr>
                <a:schemeClr val="dk1"/>
              </a:buClr>
              <a:buSzPct val="100000"/>
              <a:buFont typeface="Arial"/>
              <a:buNone/>
            </a:pPr>
            <a:r>
              <a:rPr lang="en">
                <a:solidFill>
                  <a:schemeClr val="dk1"/>
                </a:solidFill>
              </a:rPr>
              <a:t>Transparency: make it easy for farmers to access information by creating </a:t>
            </a:r>
          </a:p>
          <a:p>
            <a:pPr marL="457200" lvl="0" indent="457200" rtl="0">
              <a:spcBef>
                <a:spcPts val="600"/>
              </a:spcBef>
              <a:buClr>
                <a:schemeClr val="dk1"/>
              </a:buClr>
              <a:buSzPct val="100000"/>
              <a:buFont typeface="Arial"/>
              <a:buNone/>
            </a:pPr>
            <a:r>
              <a:rPr lang="en">
                <a:solidFill>
                  <a:schemeClr val="dk1"/>
                </a:solidFill>
              </a:rPr>
              <a:t>Infotransfer: in places with minimal resources/ access to information, we can attempt to provide farmers in rural areas with an opportunity to educate themselves about their constitutional rights.</a:t>
            </a:r>
          </a:p>
          <a:p>
            <a:pPr marL="457200" lvl="0" indent="457200" rtl="0">
              <a:spcBef>
                <a:spcPts val="600"/>
              </a:spcBef>
              <a:buClr>
                <a:schemeClr val="dk1"/>
              </a:buClr>
              <a:buSzPct val="100000"/>
              <a:buFont typeface="Arial"/>
              <a:buNone/>
            </a:pPr>
            <a:r>
              <a:rPr lang="en">
                <a:solidFill>
                  <a:schemeClr val="dk1"/>
                </a:solidFill>
              </a:rPr>
              <a:t>collaboration: strength in numbers, the more people with a voice, the louder you can be heard. grassroots idea? start small to have a large impact</a:t>
            </a:r>
          </a:p>
          <a:p>
            <a:pPr lvl="0" rtl="0">
              <a:spcBef>
                <a:spcPts val="600"/>
              </a:spcBef>
              <a:buClr>
                <a:schemeClr val="dk1"/>
              </a:buClr>
              <a:buSzPct val="100000"/>
              <a:buFont typeface="Arial"/>
              <a:buNone/>
            </a:pPr>
            <a:r>
              <a:rPr lang="en">
                <a:solidFill>
                  <a:schemeClr val="dk1"/>
                </a:solidFill>
              </a:rPr>
              <a:t>b.	a short summary of the </a:t>
            </a:r>
            <a:r>
              <a:rPr lang="en" b="1">
                <a:solidFill>
                  <a:schemeClr val="dk1"/>
                </a:solidFill>
              </a:rPr>
              <a:t>process</a:t>
            </a:r>
            <a:r>
              <a:rPr lang="en">
                <a:solidFill>
                  <a:schemeClr val="dk1"/>
                </a:solidFill>
              </a:rPr>
              <a:t> you took to accomplish your work (including how you worked with your FIA partner);</a:t>
            </a:r>
          </a:p>
          <a:p>
            <a:pPr marL="914400" lvl="1" indent="-292100" rtl="0">
              <a:spcBef>
                <a:spcPts val="600"/>
              </a:spcBef>
              <a:buClr>
                <a:schemeClr val="dk1"/>
              </a:buClr>
              <a:buSzPct val="100000"/>
              <a:buFont typeface="Courier New"/>
              <a:buChar char="o"/>
            </a:pPr>
            <a:r>
              <a:rPr lang="en" sz="1000">
                <a:solidFill>
                  <a:schemeClr val="dk1"/>
                </a:solidFill>
              </a:rPr>
              <a:t>segway from collaboration priority </a:t>
            </a:r>
          </a:p>
          <a:p>
            <a:pPr marL="914400" lvl="1" indent="-292100" rtl="0">
              <a:spcBef>
                <a:spcPts val="600"/>
              </a:spcBef>
              <a:buClr>
                <a:schemeClr val="dk1"/>
              </a:buClr>
              <a:buSzPct val="100000"/>
              <a:buFont typeface="Courier New"/>
              <a:buChar char="o"/>
            </a:pPr>
            <a:r>
              <a:rPr lang="en" sz="1000">
                <a:solidFill>
                  <a:schemeClr val="dk1"/>
                </a:solidFill>
              </a:rPr>
              <a:t>FIA money</a:t>
            </a:r>
          </a:p>
          <a:p>
            <a:pPr marL="914400" lvl="1" indent="-292100" rtl="0">
              <a:spcBef>
                <a:spcPts val="600"/>
              </a:spcBef>
              <a:buClr>
                <a:schemeClr val="dk1"/>
              </a:buClr>
              <a:buSzPct val="100000"/>
              <a:buFont typeface="Courier New"/>
              <a:buChar char="o"/>
            </a:pPr>
            <a:r>
              <a:rPr lang="en" sz="1000">
                <a:solidFill>
                  <a:schemeClr val="dk1"/>
                </a:solidFill>
              </a:rPr>
              <a:t>interdisciplinary</a:t>
            </a:r>
          </a:p>
          <a:p>
            <a:pPr marL="914400" lvl="1" indent="-292100" rtl="0">
              <a:spcBef>
                <a:spcPts val="600"/>
              </a:spcBef>
              <a:buClr>
                <a:schemeClr val="dk1"/>
              </a:buClr>
              <a:buSzPct val="100000"/>
              <a:buFont typeface="Courier New"/>
              <a:buChar char="o"/>
            </a:pPr>
            <a:r>
              <a:rPr lang="en" sz="1000">
                <a:solidFill>
                  <a:schemeClr val="dk1"/>
                </a:solidFill>
              </a:rPr>
              <a:t>what we found- tell a joint story</a:t>
            </a:r>
          </a:p>
          <a:p>
            <a:pPr lvl="0" rtl="0">
              <a:spcBef>
                <a:spcPts val="600"/>
              </a:spcBef>
              <a:buClr>
                <a:schemeClr val="dk1"/>
              </a:buClr>
              <a:buSzPct val="100000"/>
              <a:buFont typeface="Arial"/>
              <a:buNone/>
            </a:pPr>
            <a:r>
              <a:rPr lang="en">
                <a:solidFill>
                  <a:schemeClr val="dk1"/>
                </a:solidFill>
              </a:rPr>
              <a:t>c. 	your </a:t>
            </a:r>
            <a:r>
              <a:rPr lang="en" b="1">
                <a:solidFill>
                  <a:schemeClr val="dk1"/>
                </a:solidFill>
              </a:rPr>
              <a:t>outcomes</a:t>
            </a:r>
            <a:r>
              <a:rPr lang="en">
                <a:solidFill>
                  <a:schemeClr val="dk1"/>
                </a:solidFill>
              </a:rPr>
              <a:t> to-date; what impact this will have on the future of information</a:t>
            </a:r>
          </a:p>
          <a:p>
            <a:pPr marL="914400" lvl="1" indent="-292100" rtl="0">
              <a:spcBef>
                <a:spcPts val="600"/>
              </a:spcBef>
              <a:buClr>
                <a:schemeClr val="dk1"/>
              </a:buClr>
              <a:buSzPct val="100000"/>
              <a:buFont typeface="Courier New"/>
              <a:buChar char="o"/>
            </a:pPr>
            <a:r>
              <a:rPr lang="en" sz="1000">
                <a:solidFill>
                  <a:schemeClr val="dk1"/>
                </a:solidFill>
              </a:rPr>
              <a:t>sustainability plan for the project</a:t>
            </a:r>
          </a:p>
          <a:p>
            <a:pPr marL="914400" lvl="1" indent="-292100" rtl="0">
              <a:spcBef>
                <a:spcPts val="600"/>
              </a:spcBef>
              <a:buClr>
                <a:schemeClr val="dk1"/>
              </a:buClr>
              <a:buSzPct val="100000"/>
              <a:buFont typeface="Courier New"/>
              <a:buChar char="o"/>
            </a:pPr>
            <a:r>
              <a:rPr lang="en" sz="1000">
                <a:solidFill>
                  <a:schemeClr val="dk1"/>
                </a:solidFill>
              </a:rPr>
              <a:t>show the power of the team</a:t>
            </a:r>
          </a:p>
          <a:p>
            <a:pPr marL="914400" lvl="1" indent="-292100" rtl="0">
              <a:spcBef>
                <a:spcPts val="600"/>
              </a:spcBef>
              <a:buClr>
                <a:schemeClr val="dk1"/>
              </a:buClr>
              <a:buSzPct val="100000"/>
              <a:buFont typeface="Courier New"/>
              <a:buChar char="o"/>
            </a:pPr>
            <a:r>
              <a:rPr lang="en" sz="1000" b="1">
                <a:solidFill>
                  <a:srgbClr val="222222"/>
                </a:solidFill>
              </a:rPr>
              <a:t>“outcomes</a:t>
            </a:r>
            <a:r>
              <a:rPr lang="en" sz="1000">
                <a:solidFill>
                  <a:srgbClr val="222222"/>
                </a:solidFill>
              </a:rPr>
              <a:t> to-date; what impact this will have on the future of information”</a:t>
            </a:r>
          </a:p>
          <a:p>
            <a:pPr marL="914400" lvl="1" indent="-292100" rtl="0">
              <a:spcBef>
                <a:spcPts val="600"/>
              </a:spcBef>
              <a:buClr>
                <a:schemeClr val="dk1"/>
              </a:buClr>
              <a:buSzPct val="90909"/>
              <a:buFont typeface="Courier New"/>
              <a:buChar char="o"/>
            </a:pPr>
            <a:r>
              <a:rPr lang="en">
                <a:solidFill>
                  <a:schemeClr val="dk1"/>
                </a:solidFill>
              </a:rPr>
              <a:t>;</a:t>
            </a:r>
            <a:r>
              <a:rPr lang="en" sz="1000">
                <a:solidFill>
                  <a:schemeClr val="dk1"/>
                </a:solidFill>
              </a:rPr>
              <a:t>conceptual piece- what’s interesting and replicable?</a:t>
            </a:r>
          </a:p>
          <a:p>
            <a:pPr marL="1371600" lvl="2" indent="-292100" rtl="0">
              <a:spcBef>
                <a:spcPts val="600"/>
              </a:spcBef>
              <a:buClr>
                <a:schemeClr val="dk1"/>
              </a:buClr>
              <a:buSzPct val="100000"/>
              <a:buFont typeface="Wingdings"/>
              <a:buChar char="§"/>
            </a:pPr>
            <a:r>
              <a:rPr lang="en" sz="1000">
                <a:solidFill>
                  <a:schemeClr val="dk1"/>
                </a:solidFill>
              </a:rPr>
              <a:t>methods </a:t>
            </a:r>
          </a:p>
          <a:p>
            <a:pPr marL="1371600" lvl="2" indent="-292100" rtl="0">
              <a:spcBef>
                <a:spcPts val="600"/>
              </a:spcBef>
              <a:buClr>
                <a:schemeClr val="dk1"/>
              </a:buClr>
              <a:buSzPct val="100000"/>
              <a:buFont typeface="Wingdings"/>
              <a:buChar char="§"/>
            </a:pPr>
            <a:r>
              <a:rPr lang="en" sz="1000">
                <a:solidFill>
                  <a:schemeClr val="dk1"/>
                </a:solidFill>
              </a:rPr>
              <a:t>why research needs to be tackled- tie to FIA priorities</a:t>
            </a:r>
          </a:p>
          <a:p>
            <a:pPr marL="1371600" lvl="2" indent="-292100" rtl="0">
              <a:spcBef>
                <a:spcPts val="600"/>
              </a:spcBef>
              <a:buClr>
                <a:schemeClr val="dk1"/>
              </a:buClr>
              <a:buSzPct val="100000"/>
              <a:buFont typeface="Wingdings"/>
              <a:buChar char="§"/>
            </a:pPr>
            <a:r>
              <a:rPr lang="en" sz="1000">
                <a:solidFill>
                  <a:schemeClr val="dk1"/>
                </a:solidFill>
              </a:rPr>
              <a:t>process of our work</a:t>
            </a:r>
          </a:p>
          <a:p>
            <a:pPr marL="914400" lvl="1" indent="-292100" rtl="0">
              <a:spcBef>
                <a:spcPts val="600"/>
              </a:spcBef>
              <a:buClr>
                <a:schemeClr val="dk1"/>
              </a:buClr>
              <a:buSzPct val="100000"/>
              <a:buFont typeface="Courier New"/>
              <a:buChar char="o"/>
            </a:pPr>
            <a:r>
              <a:rPr lang="en" sz="1000">
                <a:solidFill>
                  <a:schemeClr val="dk1"/>
                </a:solidFill>
              </a:rPr>
              <a:t>socio-environmental impact- spoke with farmers and got input that can not be found in a book or online. able to put together a survey that will incorporate ALL information necessary to provide credible evidence?</a:t>
            </a:r>
          </a:p>
          <a:p>
            <a:pPr marL="1371600" lvl="2" indent="-292100" rtl="0">
              <a:spcBef>
                <a:spcPts val="600"/>
              </a:spcBef>
              <a:buClr>
                <a:schemeClr val="dk1"/>
              </a:buClr>
              <a:buSzPct val="100000"/>
              <a:buFont typeface="Wingdings"/>
              <a:buChar char="§"/>
            </a:pPr>
            <a:r>
              <a:rPr lang="en" sz="1000">
                <a:solidFill>
                  <a:schemeClr val="dk1"/>
                </a:solidFill>
              </a:rPr>
              <a:t>differentials in culture/rights/etc.</a:t>
            </a:r>
          </a:p>
          <a:p>
            <a:pPr lvl="0" rtl="0">
              <a:lnSpc>
                <a:spcPct val="115000"/>
              </a:lnSpc>
              <a:spcBef>
                <a:spcPts val="500"/>
              </a:spcBef>
              <a:spcAft>
                <a:spcPts val="1000"/>
              </a:spcAft>
              <a:buClr>
                <a:schemeClr val="dk1"/>
              </a:buClr>
              <a:buSzPct val="100000"/>
              <a:buFont typeface="Arial"/>
              <a:buNone/>
            </a:pPr>
            <a:r>
              <a:rPr lang="en">
                <a:solidFill>
                  <a:schemeClr val="dk1"/>
                </a:solidFill>
              </a:rPr>
              <a:t>d.	what are your </a:t>
            </a:r>
            <a:r>
              <a:rPr lang="en" b="1">
                <a:solidFill>
                  <a:schemeClr val="dk1"/>
                </a:solidFill>
              </a:rPr>
              <a:t>next steps</a:t>
            </a:r>
            <a:r>
              <a:rPr lang="en">
                <a:solidFill>
                  <a:schemeClr val="dk1"/>
                </a:solidFill>
              </a:rPr>
              <a:t> to continue this work?</a:t>
            </a:r>
          </a:p>
          <a:p>
            <a:pPr marL="914400" lvl="1" indent="-292100" rtl="0">
              <a:spcBef>
                <a:spcPts val="600"/>
              </a:spcBef>
              <a:buClr>
                <a:schemeClr val="dk1"/>
              </a:buClr>
              <a:buSzPct val="100000"/>
              <a:buFont typeface="Courier New"/>
              <a:buChar char="o"/>
            </a:pPr>
            <a:r>
              <a:rPr lang="en" sz="1000">
                <a:solidFill>
                  <a:schemeClr val="dk1"/>
                </a:solidFill>
              </a:rPr>
              <a:t>What is the value delivered? </a:t>
            </a:r>
          </a:p>
          <a:p>
            <a:pPr marL="914400" lvl="1" indent="-292100" rtl="0">
              <a:spcBef>
                <a:spcPts val="600"/>
              </a:spcBef>
              <a:buClr>
                <a:schemeClr val="dk1"/>
              </a:buClr>
              <a:buSzPct val="100000"/>
              <a:buFont typeface="Courier New"/>
              <a:buChar char="o"/>
            </a:pPr>
            <a:r>
              <a:rPr lang="en" sz="1000">
                <a:solidFill>
                  <a:schemeClr val="dk1"/>
                </a:solidFill>
              </a:rPr>
              <a:t>what did we take away from the project? Appreciation of the resources we have in terms of information access?</a:t>
            </a:r>
          </a:p>
          <a:p>
            <a:endParaRPr lang="en" sz="10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-There are brand new surveys that we haved derive with the old information we gathered from communities while we were down in Ecuador. These surveys were designed to gather complete and credible data and ask questions are are ecuador farmer specific</a:t>
            </a:r>
          </a:p>
          <a:p>
            <a:pPr>
              <a:buNone/>
            </a:pPr>
            <a:r>
              <a:rPr lang="en"/>
              <a:t>-Living standard measurement survey as template to create new ones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t>-mention the value of being interdisciplinary- A conflict this multi-faceted does not have one solution.  This issue had roots in economics, agriculture, policy, sociology, and technology.  By bringing together our different areas of expertise, we were able to face this problem from many angles.</a:t>
            </a:r>
          </a:p>
          <a:p>
            <a:endParaRPr lang="en" sz="1000"/>
          </a:p>
          <a:p>
            <a:pPr lvl="0" rtl="0">
              <a:buNone/>
            </a:pPr>
            <a:r>
              <a:rPr lang="en" sz="1000"/>
              <a:t>-collaboration</a:t>
            </a:r>
          </a:p>
          <a:p>
            <a:endParaRPr lang="en" sz="1000"/>
          </a:p>
          <a:p>
            <a:pPr lvl="0" rtl="0">
              <a:buNone/>
            </a:pPr>
            <a:r>
              <a:rPr lang="en" sz="1000"/>
              <a:t>-we’ve all learned from eachother. none of us are experts. learning process. different persepctives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110000"/>
              <a:buFont typeface="Arial"/>
              <a:buNone/>
            </a:pPr>
            <a:r>
              <a:rPr lang="en" sz="1000">
                <a:solidFill>
                  <a:srgbClr val="3D85C6"/>
                </a:solidFill>
              </a:rPr>
              <a:t>We hope to provide objective technical information to set a methodological standard for environmental impact studies in other similar projects. writing a “methodology” paper.</a:t>
            </a:r>
          </a:p>
          <a:p>
            <a:endParaRPr lang="en" sz="1000">
              <a:solidFill>
                <a:srgbClr val="3D85C6"/>
              </a:solidFill>
            </a:endParaRPr>
          </a:p>
          <a:p>
            <a:pPr lvl="0" rtl="0">
              <a:lnSpc>
                <a:spcPct val="115000"/>
              </a:lnSpc>
              <a:buClr>
                <a:schemeClr val="dk1"/>
              </a:buClr>
              <a:buSzPct val="110000"/>
              <a:buFont typeface="Arial"/>
              <a:buNone/>
            </a:pPr>
            <a:r>
              <a:rPr lang="en" sz="1000">
                <a:solidFill>
                  <a:srgbClr val="3D85C6"/>
                </a:solidFill>
              </a:rPr>
              <a:t>Find domain for website</a:t>
            </a:r>
          </a:p>
          <a:p>
            <a:endParaRPr lang="en" sz="1000">
              <a:solidFill>
                <a:srgbClr val="3D85C6"/>
              </a:solidFill>
            </a:endParaRPr>
          </a:p>
          <a:p>
            <a:pPr lvl="0" rtl="0">
              <a:lnSpc>
                <a:spcPct val="115000"/>
              </a:lnSpc>
              <a:buClr>
                <a:schemeClr val="dk1"/>
              </a:buClr>
              <a:buSzPct val="110000"/>
              <a:buFont typeface="Arial"/>
              <a:buNone/>
            </a:pPr>
            <a:r>
              <a:rPr lang="en" sz="1000">
                <a:solidFill>
                  <a:srgbClr val="3D85C6"/>
                </a:solidFill>
              </a:rPr>
              <a:t>More broadly, a project like this can be a model for generating the data that is needed for the just apportionment and efficient use of water anywhere that there is competition for scarce water resources. </a:t>
            </a:r>
          </a:p>
          <a:p>
            <a:endParaRPr lang="en" sz="1000">
              <a:solidFill>
                <a:srgbClr val="3D85C6"/>
              </a:solidFill>
            </a:endParaRPr>
          </a:p>
          <a:p>
            <a:pPr lvl="0" rtl="0">
              <a:lnSpc>
                <a:spcPct val="115000"/>
              </a:lnSpc>
              <a:buClr>
                <a:schemeClr val="dk1"/>
              </a:buClr>
              <a:buSzPct val="110000"/>
              <a:buFont typeface="Arial"/>
              <a:buNone/>
            </a:pPr>
            <a:r>
              <a:rPr lang="en" sz="1000">
                <a:solidFill>
                  <a:srgbClr val="3D85C6"/>
                </a:solidFill>
              </a:rPr>
              <a:t>juxtaposition between new technologies and agrarian society</a:t>
            </a:r>
          </a:p>
          <a:p>
            <a:endParaRPr lang="en" sz="1000">
              <a:solidFill>
                <a:srgbClr val="3D85C6"/>
              </a:solidFill>
            </a:endParaRPr>
          </a:p>
          <a:p>
            <a:pPr lvl="0" rtl="0">
              <a:lnSpc>
                <a:spcPct val="115000"/>
              </a:lnSpc>
              <a:buClr>
                <a:schemeClr val="dk1"/>
              </a:buClr>
              <a:buSzPct val="110000"/>
              <a:buFont typeface="Arial"/>
              <a:buNone/>
            </a:pPr>
            <a:r>
              <a:rPr lang="en" sz="1000">
                <a:solidFill>
                  <a:srgbClr val="333333"/>
                </a:solidFill>
              </a:rPr>
              <a:t>Getting to know the farmers in the communities that we visited in Ecuador, has made this project even more meaningful to our team. We hope that our project has a lasting impact on the community by providing them with information necessary to get their water rights back. </a:t>
            </a:r>
          </a:p>
          <a:p>
            <a:endParaRPr lang="en" sz="1000">
              <a:solidFill>
                <a:srgbClr val="333333"/>
              </a:solidFill>
            </a:endParaRPr>
          </a:p>
          <a:p>
            <a:pPr lvl="0" rtl="0">
              <a:lnSpc>
                <a:spcPct val="115000"/>
              </a:lnSpc>
              <a:buClr>
                <a:schemeClr val="dk1"/>
              </a:buClr>
              <a:buSzPct val="110000"/>
              <a:buFont typeface="Arial"/>
              <a:buNone/>
            </a:pPr>
            <a:r>
              <a:rPr lang="en" sz="1000">
                <a:solidFill>
                  <a:srgbClr val="333333"/>
                </a:solidFill>
              </a:rPr>
              <a:t>stephanie- working on obtaining better survey results and data will be analyzed throughout the summer (??).</a:t>
            </a:r>
          </a:p>
          <a:p>
            <a:pPr lvl="0" rtl="0">
              <a:lnSpc>
                <a:spcPct val="115000"/>
              </a:lnSpc>
              <a:buClr>
                <a:schemeClr val="dk1"/>
              </a:buClr>
              <a:buSzPct val="110000"/>
              <a:buFont typeface="Arial"/>
              <a:buNone/>
            </a:pPr>
            <a:r>
              <a:rPr lang="en" sz="1000">
                <a:solidFill>
                  <a:srgbClr val="333333"/>
                </a:solidFill>
              </a:rPr>
              <a:t>- move away from agrarian society to a more modern and sustainable way of living/farming.</a:t>
            </a:r>
          </a:p>
          <a:p>
            <a:pPr lvl="0" rtl="0">
              <a:lnSpc>
                <a:spcPct val="115000"/>
              </a:lnSpc>
              <a:buClr>
                <a:schemeClr val="dk1"/>
              </a:buClr>
              <a:buSzPct val="110000"/>
              <a:buFont typeface="Arial"/>
              <a:buNone/>
            </a:pPr>
            <a:r>
              <a:rPr lang="en" sz="1000">
                <a:solidFill>
                  <a:srgbClr val="333333"/>
                </a:solidFill>
              </a:rPr>
              <a:t>- with methodology and standards applications in the future, we can help promote sustainable practices and use standards in future environmental projects.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change white font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110000"/>
              <a:buFont typeface="Arial"/>
              <a:buNone/>
            </a:pPr>
            <a:r>
              <a:rPr lang="en" sz="1000">
                <a:solidFill>
                  <a:srgbClr val="FF00FF"/>
                </a:solidFill>
              </a:rPr>
              <a:t>Our project focuses on assessing the water needs of the Dulcepamba watershed within the Bolivar province of Ecuador.</a:t>
            </a:r>
          </a:p>
          <a:p>
            <a:endParaRPr lang="en" sz="1000">
              <a:solidFill>
                <a:srgbClr val="FF00FF"/>
              </a:solidFill>
            </a:endParaRPr>
          </a:p>
          <a:p>
            <a:pPr lvl="0" rtl="0">
              <a:lnSpc>
                <a:spcPct val="115000"/>
              </a:lnSpc>
              <a:buClr>
                <a:schemeClr val="dk1"/>
              </a:buClr>
              <a:buSzPct val="110000"/>
              <a:buFont typeface="Arial"/>
              <a:buNone/>
            </a:pPr>
            <a:r>
              <a:rPr lang="en" sz="1000">
                <a:solidFill>
                  <a:srgbClr val="351C75"/>
                </a:solidFill>
              </a:rPr>
              <a:t>The construction of a hydroelectric dam at the base of this agriculturally productive region is threatening the community’s access to water for irrigation. </a:t>
            </a:r>
          </a:p>
          <a:p>
            <a:endParaRPr lang="en" sz="1000">
              <a:solidFill>
                <a:srgbClr val="351C75"/>
              </a:solidFill>
            </a:endParaRPr>
          </a:p>
          <a:p>
            <a:pPr lvl="0" rtl="0">
              <a:lnSpc>
                <a:spcPct val="115000"/>
              </a:lnSpc>
              <a:buClr>
                <a:schemeClr val="dk1"/>
              </a:buClr>
              <a:buSzPct val="110000"/>
              <a:buFont typeface="Arial"/>
              <a:buNone/>
            </a:pPr>
            <a:r>
              <a:rPr lang="en" sz="1000">
                <a:solidFill>
                  <a:srgbClr val="351C75"/>
                </a:solidFill>
              </a:rPr>
              <a:t>The government granted the hydroelectric company a concession for up to 90% of the water in the region.  Meaning farmers will not be able to use that water for their crops.</a:t>
            </a:r>
          </a:p>
          <a:p>
            <a:endParaRPr lang="en" sz="1000">
              <a:solidFill>
                <a:srgbClr val="351C75"/>
              </a:solidFill>
            </a:endParaRPr>
          </a:p>
          <a:p>
            <a:pPr lvl="0" rtl="0">
              <a:lnSpc>
                <a:spcPct val="115000"/>
              </a:lnSpc>
              <a:buClr>
                <a:schemeClr val="dk1"/>
              </a:buClr>
              <a:buSzPct val="110000"/>
              <a:buFont typeface="Arial"/>
              <a:buNone/>
            </a:pPr>
            <a:r>
              <a:rPr lang="en" sz="1000">
                <a:solidFill>
                  <a:srgbClr val="351C75"/>
                </a:solidFill>
              </a:rPr>
              <a:t>Our project focuses on quantifying the availability of water in order to determine the social and economic impacts of the dam.</a:t>
            </a:r>
          </a:p>
          <a:p>
            <a:endParaRPr lang="en" sz="1000">
              <a:solidFill>
                <a:srgbClr val="351C75"/>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00000"/>
              <a:buFont typeface="Arial"/>
              <a:buNone/>
            </a:pPr>
            <a:r>
              <a:rPr lang="en">
                <a:solidFill>
                  <a:schemeClr val="dk1"/>
                </a:solidFill>
              </a:rPr>
              <a:t>Infoequity: The farmers in the watershed do not have access to modern techniques and technology that can be</a:t>
            </a:r>
          </a:p>
          <a:p>
            <a:pPr lvl="0" rtl="0">
              <a:spcBef>
                <a:spcPts val="600"/>
              </a:spcBef>
              <a:buClr>
                <a:schemeClr val="dk1"/>
              </a:buClr>
              <a:buSzPct val="100000"/>
              <a:buFont typeface="Arial"/>
              <a:buNone/>
            </a:pPr>
            <a:r>
              <a:rPr lang="en">
                <a:solidFill>
                  <a:schemeClr val="dk1"/>
                </a:solidFill>
              </a:rPr>
              <a:t>used to evaluate their water needs. We will use these tools (weather stations and crop</a:t>
            </a:r>
          </a:p>
          <a:p>
            <a:pPr lvl="0" rtl="0">
              <a:spcBef>
                <a:spcPts val="600"/>
              </a:spcBef>
              <a:buClr>
                <a:schemeClr val="dk1"/>
              </a:buClr>
              <a:buSzPct val="100000"/>
              <a:buFont typeface="Arial"/>
              <a:buNone/>
            </a:pPr>
            <a:r>
              <a:rPr lang="en">
                <a:solidFill>
                  <a:schemeClr val="dk1"/>
                </a:solidFill>
              </a:rPr>
              <a:t>models) to collect, analyze, and distribute information to the community, that will improve their</a:t>
            </a:r>
          </a:p>
          <a:p>
            <a:pPr lvl="0" rtl="0">
              <a:spcBef>
                <a:spcPts val="600"/>
              </a:spcBef>
              <a:buClr>
                <a:schemeClr val="dk1"/>
              </a:buClr>
              <a:buSzPct val="100000"/>
              <a:buFont typeface="Arial"/>
              <a:buNone/>
            </a:pPr>
            <a:r>
              <a:rPr lang="en">
                <a:solidFill>
                  <a:schemeClr val="dk1"/>
                </a:solidFill>
              </a:rPr>
              <a:t>understanding of how much water their crops use, and hence their irrigation water needs. By providing</a:t>
            </a:r>
          </a:p>
          <a:p>
            <a:pPr lvl="0" rtl="0">
              <a:spcBef>
                <a:spcPts val="600"/>
              </a:spcBef>
              <a:buClr>
                <a:schemeClr val="dk1"/>
              </a:buClr>
              <a:buSzPct val="100000"/>
              <a:buFont typeface="Arial"/>
              <a:buNone/>
            </a:pPr>
            <a:r>
              <a:rPr lang="en">
                <a:solidFill>
                  <a:schemeClr val="dk1"/>
                </a:solidFill>
              </a:rPr>
              <a:t>the community with this new source of digital information, we hope to reduce the digital divide, and</a:t>
            </a:r>
          </a:p>
          <a:p>
            <a:pPr lvl="0" rtl="0">
              <a:spcBef>
                <a:spcPts val="600"/>
              </a:spcBef>
              <a:buClr>
                <a:schemeClr val="dk1"/>
              </a:buClr>
              <a:buSzPct val="100000"/>
              <a:buFont typeface="Arial"/>
              <a:buNone/>
            </a:pPr>
            <a:r>
              <a:rPr lang="en">
                <a:solidFill>
                  <a:schemeClr val="dk1"/>
                </a:solidFill>
              </a:rPr>
              <a:t>thus improve their infoequity.   </a:t>
            </a:r>
          </a:p>
          <a:p>
            <a:endParaRPr lang="en">
              <a:solidFill>
                <a:schemeClr val="dk1"/>
              </a:solidFill>
            </a:endParaRPr>
          </a:p>
          <a:p>
            <a:endParaRPr lang="en">
              <a:solidFill>
                <a:schemeClr val="dk1"/>
              </a:solidFill>
            </a:endParaRPr>
          </a:p>
          <a:p>
            <a:pPr marL="0" lvl="0" indent="0" rtl="0">
              <a:spcBef>
                <a:spcPts val="600"/>
              </a:spcBef>
              <a:buClr>
                <a:schemeClr val="dk1"/>
              </a:buClr>
              <a:buSzPct val="100000"/>
              <a:buFont typeface="Arial"/>
              <a:buNone/>
            </a:pPr>
            <a:r>
              <a:rPr lang="en">
                <a:solidFill>
                  <a:schemeClr val="dk1"/>
                </a:solidFill>
              </a:rPr>
              <a:t>Infoliteracy: infoliteracy is important for the members of this community, because they</a:t>
            </a:r>
          </a:p>
          <a:p>
            <a:pPr marL="0" lvl="0" indent="0" rtl="0">
              <a:spcBef>
                <a:spcPts val="600"/>
              </a:spcBef>
              <a:buClr>
                <a:schemeClr val="dk1"/>
              </a:buClr>
              <a:buSzPct val="100000"/>
              <a:buFont typeface="Arial"/>
              <a:buNone/>
            </a:pPr>
            <a:r>
              <a:rPr lang="en">
                <a:solidFill>
                  <a:schemeClr val="dk1"/>
                </a:solidFill>
              </a:rPr>
              <a:t>need access to information regarding water availability and its variability within the watershed, on both</a:t>
            </a:r>
          </a:p>
          <a:p>
            <a:pPr marL="0" lvl="0" indent="0" rtl="0">
              <a:spcBef>
                <a:spcPts val="600"/>
              </a:spcBef>
              <a:buClr>
                <a:schemeClr val="dk1"/>
              </a:buClr>
              <a:buSzPct val="100000"/>
              <a:buFont typeface="Arial"/>
              <a:buNone/>
            </a:pPr>
            <a:r>
              <a:rPr lang="en">
                <a:solidFill>
                  <a:schemeClr val="dk1"/>
                </a:solidFill>
              </a:rPr>
              <a:t>a short- and long-term basis. This is a critical need, so that everyone can understand water supply and</a:t>
            </a:r>
          </a:p>
          <a:p>
            <a:pPr marL="0" lvl="0" indent="0" rtl="0">
              <a:spcBef>
                <a:spcPts val="600"/>
              </a:spcBef>
              <a:buClr>
                <a:schemeClr val="dk1"/>
              </a:buClr>
              <a:buSzPct val="100000"/>
              <a:buFont typeface="Arial"/>
              <a:buNone/>
            </a:pPr>
            <a:r>
              <a:rPr lang="en">
                <a:solidFill>
                  <a:schemeClr val="dk1"/>
                </a:solidFill>
              </a:rPr>
              <a:t>demand, and how specific actions impact the utilization of these water resources</a:t>
            </a:r>
          </a:p>
          <a:p>
            <a:endParaRPr lang="en">
              <a:solidFill>
                <a:schemeClr val="dk1"/>
              </a:solidFill>
            </a:endParaRPr>
          </a:p>
          <a:p>
            <a:pPr marL="0" lvl="0" indent="0" rtl="0">
              <a:spcBef>
                <a:spcPts val="600"/>
              </a:spcBef>
              <a:buClr>
                <a:schemeClr val="dk1"/>
              </a:buClr>
              <a:buSzPct val="100000"/>
              <a:buFont typeface="Arial"/>
              <a:buNone/>
            </a:pPr>
            <a:r>
              <a:rPr lang="en">
                <a:solidFill>
                  <a:schemeClr val="dk1"/>
                </a:solidFill>
              </a:rPr>
              <a:t>Infotransfer: An important aspect of this outcome is the translation of raw data</a:t>
            </a:r>
          </a:p>
          <a:p>
            <a:pPr marL="0" lvl="0" indent="0" rtl="0">
              <a:spcBef>
                <a:spcPts val="600"/>
              </a:spcBef>
              <a:buClr>
                <a:schemeClr val="dk1"/>
              </a:buClr>
              <a:buSzPct val="100000"/>
              <a:buFont typeface="Arial"/>
              <a:buNone/>
            </a:pPr>
            <a:r>
              <a:rPr lang="en">
                <a:solidFill>
                  <a:schemeClr val="dk1"/>
                </a:solidFill>
              </a:rPr>
              <a:t>collected by the team into a more usable form, with increased accessibility through a simple website</a:t>
            </a:r>
          </a:p>
          <a:p>
            <a:pPr marL="0" lvl="0" indent="0" rtl="0">
              <a:spcBef>
                <a:spcPts val="600"/>
              </a:spcBef>
              <a:buClr>
                <a:schemeClr val="dk1"/>
              </a:buClr>
              <a:buSzPct val="100000"/>
              <a:buFont typeface="Arial"/>
              <a:buNone/>
            </a:pPr>
            <a:r>
              <a:rPr lang="en">
                <a:solidFill>
                  <a:schemeClr val="dk1"/>
                </a:solidFill>
              </a:rPr>
              <a:t>interface. Through a dialogue with the community members in the</a:t>
            </a:r>
          </a:p>
          <a:p>
            <a:pPr marL="0" lvl="0" indent="0" rtl="0">
              <a:spcBef>
                <a:spcPts val="600"/>
              </a:spcBef>
              <a:buClr>
                <a:schemeClr val="dk1"/>
              </a:buClr>
              <a:buSzPct val="100000"/>
              <a:buFont typeface="Arial"/>
              <a:buNone/>
            </a:pPr>
            <a:r>
              <a:rPr lang="en">
                <a:solidFill>
                  <a:schemeClr val="dk1"/>
                </a:solidFill>
              </a:rPr>
              <a:t>watershed, we will implement the best strategy for their needs. We believe that this will allow for</a:t>
            </a:r>
          </a:p>
          <a:p>
            <a:pPr marL="0" lvl="0" indent="0" rtl="0">
              <a:spcBef>
                <a:spcPts val="600"/>
              </a:spcBef>
              <a:buClr>
                <a:schemeClr val="dk1"/>
              </a:buClr>
              <a:buSzPct val="100000"/>
              <a:buFont typeface="Arial"/>
              <a:buNone/>
            </a:pPr>
            <a:r>
              <a:rPr lang="en">
                <a:solidFill>
                  <a:schemeClr val="dk1"/>
                </a:solidFill>
              </a:rPr>
              <a:t>greater infotransfer of valuable information to the communities of the Dulcepamba watershed</a:t>
            </a:r>
          </a:p>
          <a:p>
            <a:endParaRPr lang="en">
              <a:solidFill>
                <a:schemeClr val="dk1"/>
              </a:solidFill>
            </a:endParaRPr>
          </a:p>
          <a:p>
            <a:pPr marL="0" lvl="0" indent="0" rtl="0">
              <a:spcBef>
                <a:spcPts val="600"/>
              </a:spcBef>
              <a:buClr>
                <a:schemeClr val="dk1"/>
              </a:buClr>
              <a:buSzPct val="100000"/>
              <a:buFont typeface="Arial"/>
              <a:buNone/>
            </a:pPr>
            <a:r>
              <a:rPr lang="en">
                <a:solidFill>
                  <a:schemeClr val="dk1"/>
                </a:solidFill>
              </a:rPr>
              <a:t>collaboration:Our cross-disciplinary collaboration will make this research more effective and</a:t>
            </a:r>
          </a:p>
          <a:p>
            <a:pPr marL="0" lvl="0" indent="0" rtl="0">
              <a:spcBef>
                <a:spcPts val="600"/>
              </a:spcBef>
              <a:buClr>
                <a:schemeClr val="dk1"/>
              </a:buClr>
              <a:buSzPct val="100000"/>
              <a:buFont typeface="Arial"/>
              <a:buNone/>
            </a:pPr>
            <a:r>
              <a:rPr lang="en">
                <a:solidFill>
                  <a:schemeClr val="dk1"/>
                </a:solidFill>
              </a:rPr>
              <a:t>enhance the positive outcomes for the community.</a:t>
            </a:r>
          </a:p>
          <a:p>
            <a:endParaRPr lang="en">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-went down to ecuador over winter term with the of FIA’s </a:t>
            </a:r>
            <a:r>
              <a:rPr lang="en" i="1"/>
              <a:t>generous</a:t>
            </a:r>
            <a:r>
              <a:rPr lang="en"/>
              <a:t> grant.</a:t>
            </a:r>
          </a:p>
          <a:p>
            <a:pPr lvl="0" rtl="0">
              <a:buNone/>
            </a:pPr>
            <a:r>
              <a:rPr lang="en"/>
              <a:t>- establish/ connect/ set up weather stations</a:t>
            </a:r>
          </a:p>
          <a:p>
            <a:pPr lvl="0" rtl="0">
              <a:buNone/>
            </a:pPr>
            <a:r>
              <a:rPr lang="en"/>
              <a:t>-GPS and mapping points</a:t>
            </a:r>
          </a:p>
          <a:p>
            <a:pPr>
              <a:buNone/>
            </a:pPr>
            <a:r>
              <a:rPr lang="en"/>
              <a:t>- set up and conduct meetings with local farmers in the watershed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spcBef>
                <a:spcPts val="600"/>
              </a:spcBef>
              <a:buClr>
                <a:schemeClr val="dk1"/>
              </a:buClr>
              <a:buSzPct val="90909"/>
              <a:buFont typeface="Arial"/>
              <a:buNone/>
            </a:pPr>
            <a:r>
              <a:rPr lang="en">
                <a:solidFill>
                  <a:schemeClr val="dk1"/>
                </a:solidFill>
              </a:rPr>
              <a:t>Winter</a:t>
            </a:r>
          </a:p>
          <a:p>
            <a:pPr lvl="0" rtl="0">
              <a:lnSpc>
                <a:spcPct val="115000"/>
              </a:lnSpc>
              <a:buClr>
                <a:schemeClr val="dk1"/>
              </a:buClr>
              <a:buSzPct val="110000"/>
              <a:buFont typeface="Arial"/>
              <a:buNone/>
            </a:pPr>
            <a:r>
              <a:rPr lang="en" sz="1000">
                <a:solidFill>
                  <a:srgbClr val="38761D"/>
                </a:solidFill>
              </a:rPr>
              <a:t>In December our team traveled to the Dulcepamba watershed in order to install 4 internet-enabled weather stations and foster community support and understanding of our project. During our time in Ecuador, we worked closely with Rachel Conrad, a fulbright scholar and her collaborator from the Ecuadorian NGO- Accion Ecologica, as well as members of the communities and their leaders. </a:t>
            </a:r>
          </a:p>
          <a:p>
            <a:endParaRPr lang="en" sz="1000">
              <a:solidFill>
                <a:srgbClr val="38761D"/>
              </a:solidFill>
            </a:endParaRPr>
          </a:p>
          <a:p>
            <a:pPr lvl="0" rtl="0">
              <a:lnSpc>
                <a:spcPct val="115000"/>
              </a:lnSpc>
              <a:buClr>
                <a:schemeClr val="dk1"/>
              </a:buClr>
              <a:buSzPct val="110000"/>
              <a:buFont typeface="Arial"/>
              <a:buNone/>
            </a:pPr>
            <a:r>
              <a:rPr lang="en" sz="1000">
                <a:solidFill>
                  <a:srgbClr val="38761D"/>
                </a:solidFill>
              </a:rPr>
              <a:t>The generous contribution from FIA was put toward the undergraduate’s airfare costs for travel to Ecuador. </a:t>
            </a:r>
          </a:p>
          <a:p>
            <a:endParaRPr lang="en" sz="1000">
              <a:solidFill>
                <a:srgbClr val="38761D"/>
              </a:solidFill>
            </a:endParaRPr>
          </a:p>
          <a:p>
            <a:pPr lvl="0" rtl="0">
              <a:lnSpc>
                <a:spcPct val="115000"/>
              </a:lnSpc>
              <a:buClr>
                <a:schemeClr val="dk1"/>
              </a:buClr>
              <a:buSzPct val="110000"/>
              <a:buFont typeface="Arial"/>
              <a:buNone/>
            </a:pPr>
            <a:r>
              <a:rPr lang="en" sz="1000">
                <a:solidFill>
                  <a:srgbClr val="38761D"/>
                </a:solidFill>
              </a:rPr>
              <a:t>(insert pictures here- a photo of weather station and a photo of the community members/ them filling out surveys)</a:t>
            </a:r>
          </a:p>
          <a:p>
            <a:endParaRPr lang="en" sz="1000">
              <a:solidFill>
                <a:srgbClr val="38761D"/>
              </a:solidFill>
            </a:endParaRPr>
          </a:p>
          <a:p>
            <a:pPr lvl="0" rtl="0">
              <a:lnSpc>
                <a:spcPct val="115000"/>
              </a:lnSpc>
              <a:buClr>
                <a:schemeClr val="dk1"/>
              </a:buClr>
              <a:buSzPct val="100000"/>
              <a:buFont typeface="Arial"/>
              <a:buNone/>
            </a:pPr>
            <a:r>
              <a:rPr lang="en">
                <a:solidFill>
                  <a:schemeClr val="dk1"/>
                </a:solidFill>
              </a:rPr>
              <a:t>Spring</a:t>
            </a:r>
          </a:p>
          <a:p>
            <a:pPr lvl="0" rtl="0">
              <a:lnSpc>
                <a:spcPct val="115000"/>
              </a:lnSpc>
              <a:buClr>
                <a:schemeClr val="dk1"/>
              </a:buClr>
              <a:buSzPct val="110000"/>
              <a:buFont typeface="Arial"/>
              <a:buNone/>
            </a:pPr>
            <a:r>
              <a:rPr lang="en" sz="1000">
                <a:solidFill>
                  <a:srgbClr val="38761D"/>
                </a:solidFill>
              </a:rPr>
              <a:t>This semester, we are taking part in a Capstone course in which we are continuing our work on the project.</a:t>
            </a:r>
          </a:p>
          <a:p>
            <a:endParaRPr lang="en" sz="1000">
              <a:solidFill>
                <a:srgbClr val="38761D"/>
              </a:solidFill>
            </a:endParaRPr>
          </a:p>
          <a:p>
            <a:pPr lvl="0" rtl="0">
              <a:lnSpc>
                <a:spcPct val="115000"/>
              </a:lnSpc>
              <a:buClr>
                <a:schemeClr val="dk1"/>
              </a:buClr>
              <a:buSzPct val="110000"/>
              <a:buFont typeface="Arial"/>
              <a:buNone/>
            </a:pPr>
            <a:r>
              <a:rPr lang="en" sz="1000">
                <a:solidFill>
                  <a:schemeClr val="dk1"/>
                </a:solidFill>
              </a:rPr>
              <a:t>Held a seminar in the PLSC building where we presented our project and were able to make connections with other contacts.</a:t>
            </a:r>
          </a:p>
          <a:p>
            <a:endParaRPr lang="en" sz="1000">
              <a:solidFill>
                <a:schemeClr val="dk1"/>
              </a:solidFill>
            </a:endParaRPr>
          </a:p>
          <a:p>
            <a:pPr lvl="0" rtl="0">
              <a:lnSpc>
                <a:spcPct val="115000"/>
              </a:lnSpc>
              <a:buClr>
                <a:schemeClr val="dk1"/>
              </a:buClr>
              <a:buSzPct val="110000"/>
              <a:buFont typeface="Arial"/>
              <a:buNone/>
            </a:pPr>
            <a:r>
              <a:rPr lang="en" sz="1000">
                <a:solidFill>
                  <a:srgbClr val="38761D"/>
                </a:solidFill>
              </a:rPr>
              <a:t>The weather stations provide us the data necessary for computing crop models in order to  estimate irrigation needs in the watershed, specific to crop type.</a:t>
            </a:r>
          </a:p>
          <a:p>
            <a:endParaRPr lang="en" sz="1000">
              <a:solidFill>
                <a:srgbClr val="38761D"/>
              </a:solidFill>
            </a:endParaRPr>
          </a:p>
          <a:p>
            <a:pPr lvl="0" rtl="0">
              <a:lnSpc>
                <a:spcPct val="115000"/>
              </a:lnSpc>
              <a:buClr>
                <a:schemeClr val="dk1"/>
              </a:buClr>
              <a:buSzPct val="110000"/>
              <a:buFont typeface="Arial"/>
              <a:buNone/>
            </a:pPr>
            <a:r>
              <a:rPr lang="en" sz="1000">
                <a:solidFill>
                  <a:srgbClr val="FF0000"/>
                </a:solidFill>
              </a:rPr>
              <a:t>We are in the process of creating a user-friendly website in order to disseminate the crop water use information so that farmers can irrigate wisely. </a:t>
            </a:r>
          </a:p>
          <a:p>
            <a:endParaRPr lang="en" sz="1000">
              <a:solidFill>
                <a:srgbClr val="FF0000"/>
              </a:solidFill>
            </a:endParaRPr>
          </a:p>
          <a:p>
            <a:pPr lvl="0" rtl="0">
              <a:lnSpc>
                <a:spcPct val="115000"/>
              </a:lnSpc>
              <a:buClr>
                <a:schemeClr val="dk1"/>
              </a:buClr>
              <a:buSzPct val="110000"/>
              <a:buFont typeface="Arial"/>
              <a:buNone/>
            </a:pPr>
            <a:r>
              <a:rPr lang="en" sz="1000">
                <a:solidFill>
                  <a:srgbClr val="FF0000"/>
                </a:solidFill>
              </a:rPr>
              <a:t>With a more detailed understanding of crop water use, we hope that the community will be able to collectively apply for irrigation water concessions.</a:t>
            </a:r>
          </a:p>
          <a:p>
            <a:endParaRPr lang="en" sz="1000">
              <a:solidFill>
                <a:srgbClr val="FF0000"/>
              </a:solidFill>
            </a:endParaRPr>
          </a:p>
          <a:p>
            <a:endParaRPr lang="en" sz="100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first map shows all of the GPS points of different crops in yellow as well as the properties with irrigation concessions shown in blue. we are using GPS poins of the crops along with aerial imagery to estimate the total acreage of each major crop in the watershed. The second map shows a detailed land use map, which can be used to find the acreage. The crop acreage will be used to scale up crop modeling water use to estimate the total water needed for crop irrigation in the watershed.</a:t>
            </a:r>
          </a:p>
          <a:p>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Outcomes:</a:t>
            </a:r>
          </a:p>
          <a:p>
            <a:endParaRPr lang="en"/>
          </a:p>
          <a:p>
            <a:pPr lvl="0" rtl="0">
              <a:buNone/>
            </a:pPr>
            <a:r>
              <a:rPr lang="en"/>
              <a:t>Weather Stations: still functional and transmitting data</a:t>
            </a:r>
          </a:p>
          <a:p>
            <a:endParaRPr lang="en"/>
          </a:p>
          <a:p>
            <a:endParaRPr lang="en"/>
          </a:p>
          <a:p>
            <a:endParaRPr lang="en"/>
          </a:p>
          <a:p>
            <a:pPr lvl="0" rtl="0">
              <a:buNone/>
            </a:pPr>
            <a:r>
              <a:rPr lang="en"/>
              <a:t>Surveys:  now have comprehensive surveys ready to be distributed. Include more thorough questions about crops and demographics that will provide extremely credible data. Gained extensive knowledge about how Ecuadorians who grow crops in this region conduct their businesses and/or go about their lifestyles. (picture?). with the information we gathered from meetings, can gain an  average price of how much a crop goes for on the markey/ what units of measurement are used for crops and land.</a:t>
            </a:r>
          </a:p>
          <a:p>
            <a:endParaRPr lang="en"/>
          </a:p>
          <a:p>
            <a:pPr lvl="0" rtl="0">
              <a:buNone/>
            </a:pPr>
            <a:r>
              <a:rPr lang="en"/>
              <a:t>Website: almost completed, will display crop water needs for each different weather station</a:t>
            </a:r>
          </a:p>
          <a:p>
            <a:endParaRPr lang="en"/>
          </a:p>
          <a:p>
            <a:endParaRPr lang="e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FA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817150" y="121949"/>
            <a:ext cx="7772400" cy="967200"/>
          </a:xfrm>
          <a:prstGeom prst="rect">
            <a:avLst/>
          </a:prstGeom>
        </p:spPr>
        <p:txBody>
          <a:bodyPr lIns="91425" tIns="91425" rIns="91425" bIns="91425" anchor="b" anchorCtr="0">
            <a:noAutofit/>
          </a:bodyPr>
          <a:lstStyle/>
          <a:p>
            <a:pPr>
              <a:buNone/>
            </a:pPr>
            <a:r>
              <a:rPr lang="en"/>
              <a:t>Empower Ecuador</a:t>
            </a:r>
          </a:p>
        </p:txBody>
      </p:sp>
      <p:sp>
        <p:nvSpPr>
          <p:cNvPr id="24" name="Shape 24"/>
          <p:cNvSpPr txBox="1">
            <a:spLocks noGrp="1"/>
          </p:cNvSpPr>
          <p:nvPr>
            <p:ph type="subTitle" idx="1"/>
          </p:nvPr>
        </p:nvSpPr>
        <p:spPr>
          <a:xfrm>
            <a:off x="1502800" y="1089150"/>
            <a:ext cx="6401099" cy="784799"/>
          </a:xfrm>
          <a:prstGeom prst="rect">
            <a:avLst/>
          </a:prstGeom>
        </p:spPr>
        <p:txBody>
          <a:bodyPr lIns="91425" tIns="91425" rIns="91425" bIns="91425" anchor="t" anchorCtr="0">
            <a:noAutofit/>
          </a:bodyPr>
          <a:lstStyle/>
          <a:p>
            <a:pPr>
              <a:buNone/>
            </a:pPr>
            <a:r>
              <a:rPr lang="en" sz="2000" dirty="0">
                <a:solidFill>
                  <a:srgbClr val="000000"/>
                </a:solidFill>
              </a:rPr>
              <a:t>Jessica Belt, Stephanie Ingber, Lorena Kowalewski, Julia Nagy, Ian Reichardt</a:t>
            </a:r>
          </a:p>
        </p:txBody>
      </p:sp>
      <p:sp>
        <p:nvSpPr>
          <p:cNvPr id="2" name="TextBox 1"/>
          <p:cNvSpPr txBox="1"/>
          <p:nvPr/>
        </p:nvSpPr>
        <p:spPr>
          <a:xfrm>
            <a:off x="2220942" y="1880254"/>
            <a:ext cx="5085046" cy="400110"/>
          </a:xfrm>
          <a:prstGeom prst="rect">
            <a:avLst/>
          </a:prstGeom>
          <a:noFill/>
        </p:spPr>
        <p:txBody>
          <a:bodyPr wrap="none" rtlCol="0">
            <a:spAutoFit/>
          </a:bodyPr>
          <a:lstStyle/>
          <a:p>
            <a:pPr algn="ctr"/>
            <a:r>
              <a:rPr lang="en-US" sz="2000" dirty="0" smtClean="0"/>
              <a:t>Mentors: John Lea-Cox and </a:t>
            </a:r>
            <a:r>
              <a:rPr lang="en-US" sz="2000" dirty="0" err="1" smtClean="0"/>
              <a:t>Bruk</a:t>
            </a:r>
            <a:r>
              <a:rPr lang="en-US" sz="2000" dirty="0" smtClean="0"/>
              <a:t> </a:t>
            </a:r>
            <a:r>
              <a:rPr lang="en-US" sz="2000" dirty="0" err="1" smtClean="0"/>
              <a:t>Belayneh</a:t>
            </a:r>
            <a:endParaRPr lang="en-US" sz="20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3"/>
          <a:srcRect l="2231" r="16342" b="39635"/>
          <a:stretch/>
        </p:blipFill>
        <p:spPr>
          <a:xfrm>
            <a:off x="90175" y="2026375"/>
            <a:ext cx="5638975" cy="2968750"/>
          </a:xfrm>
          <a:prstGeom prst="rect">
            <a:avLst/>
          </a:prstGeom>
          <a:noFill/>
          <a:ln>
            <a:noFill/>
          </a:ln>
        </p:spPr>
      </p:pic>
      <p:pic>
        <p:nvPicPr>
          <p:cNvPr id="86" name="Shape 86"/>
          <p:cNvPicPr preferRelativeResize="0"/>
          <p:nvPr/>
        </p:nvPicPr>
        <p:blipFill rotWithShape="1">
          <a:blip r:embed="rId4"/>
          <a:srcRect t="20573" r="50492" b="20895"/>
          <a:stretch/>
        </p:blipFill>
        <p:spPr>
          <a:xfrm>
            <a:off x="5885625" y="2125625"/>
            <a:ext cx="3122544" cy="2770249"/>
          </a:xfrm>
          <a:prstGeom prst="rect">
            <a:avLst/>
          </a:prstGeom>
          <a:noFill/>
          <a:ln>
            <a:noFill/>
          </a:ln>
        </p:spPr>
      </p:pic>
      <p:sp>
        <p:nvSpPr>
          <p:cNvPr id="87" name="Shape 87"/>
          <p:cNvSpPr txBox="1">
            <a:spLocks noGrp="1"/>
          </p:cNvSpPr>
          <p:nvPr>
            <p:ph type="title"/>
          </p:nvPr>
        </p:nvSpPr>
        <p:spPr>
          <a:xfrm>
            <a:off x="90175" y="884100"/>
            <a:ext cx="3818399" cy="773699"/>
          </a:xfrm>
          <a:prstGeom prst="rect">
            <a:avLst/>
          </a:prstGeom>
        </p:spPr>
        <p:txBody>
          <a:bodyPr lIns="91425" tIns="91425" rIns="91425" bIns="91425" anchor="b" anchorCtr="0">
            <a:noAutofit/>
          </a:bodyPr>
          <a:lstStyle/>
          <a:p>
            <a:pPr>
              <a:buNone/>
            </a:pPr>
            <a:r>
              <a:rPr lang="en"/>
              <a:t>Socio-economic Surveys </a:t>
            </a:r>
          </a:p>
        </p:txBody>
      </p:sp>
      <p:pic>
        <p:nvPicPr>
          <p:cNvPr id="88" name="Shape 88"/>
          <p:cNvPicPr preferRelativeResize="0"/>
          <p:nvPr/>
        </p:nvPicPr>
        <p:blipFill rotWithShape="1">
          <a:blip r:embed="rId5"/>
          <a:srcRect l="21037" t="26977" r="23425" b="52726"/>
          <a:stretch/>
        </p:blipFill>
        <p:spPr>
          <a:xfrm>
            <a:off x="4004876" y="526875"/>
            <a:ext cx="4932352" cy="135187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dirty="0" smtClean="0"/>
              <a:t>Collaboration</a:t>
            </a:r>
            <a:endParaRPr lang="en" dirty="0"/>
          </a:p>
        </p:txBody>
      </p:sp>
      <p:pic>
        <p:nvPicPr>
          <p:cNvPr id="94" name="Shape 94"/>
          <p:cNvPicPr preferRelativeResize="0"/>
          <p:nvPr/>
        </p:nvPicPr>
        <p:blipFill>
          <a:blip r:embed="rId3"/>
          <a:stretch>
            <a:fillRect/>
          </a:stretch>
        </p:blipFill>
        <p:spPr>
          <a:xfrm>
            <a:off x="3910325" y="951075"/>
            <a:ext cx="4849447" cy="3637073"/>
          </a:xfrm>
          <a:prstGeom prst="rect">
            <a:avLst/>
          </a:prstGeom>
          <a:noFill/>
          <a:ln>
            <a:noFill/>
          </a:ln>
        </p:spPr>
      </p:pic>
      <p:pic>
        <p:nvPicPr>
          <p:cNvPr id="95" name="Shape 95"/>
          <p:cNvPicPr preferRelativeResize="0"/>
          <p:nvPr/>
        </p:nvPicPr>
        <p:blipFill>
          <a:blip r:embed="rId4"/>
          <a:stretch>
            <a:fillRect/>
          </a:stretch>
        </p:blipFill>
        <p:spPr>
          <a:xfrm>
            <a:off x="45825" y="1204925"/>
            <a:ext cx="3646550" cy="2733650"/>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55100" y="135875"/>
            <a:ext cx="2655899" cy="724800"/>
          </a:xfrm>
          <a:prstGeom prst="rect">
            <a:avLst/>
          </a:prstGeom>
        </p:spPr>
        <p:txBody>
          <a:bodyPr lIns="91425" tIns="91425" rIns="91425" bIns="91425" anchor="b" anchorCtr="0">
            <a:noAutofit/>
          </a:bodyPr>
          <a:lstStyle/>
          <a:p>
            <a:pPr>
              <a:buNone/>
            </a:pPr>
            <a:r>
              <a:rPr lang="en"/>
              <a:t>Next Steps</a:t>
            </a:r>
          </a:p>
        </p:txBody>
      </p:sp>
      <p:pic>
        <p:nvPicPr>
          <p:cNvPr id="101" name="Shape 101"/>
          <p:cNvPicPr preferRelativeResize="0"/>
          <p:nvPr/>
        </p:nvPicPr>
        <p:blipFill rotWithShape="1">
          <a:blip r:embed="rId3"/>
          <a:srcRect l="15803"/>
          <a:stretch/>
        </p:blipFill>
        <p:spPr>
          <a:xfrm>
            <a:off x="4594182" y="545375"/>
            <a:ext cx="4549820" cy="4052749"/>
          </a:xfrm>
          <a:prstGeom prst="rect">
            <a:avLst/>
          </a:prstGeom>
          <a:noFill/>
          <a:ln>
            <a:noFill/>
          </a:ln>
        </p:spPr>
      </p:pic>
      <p:pic>
        <p:nvPicPr>
          <p:cNvPr id="102" name="Shape 102"/>
          <p:cNvPicPr preferRelativeResize="0"/>
          <p:nvPr/>
        </p:nvPicPr>
        <p:blipFill rotWithShape="1">
          <a:blip r:embed="rId4"/>
          <a:srcRect l="8506" r="9620" b="931"/>
          <a:stretch/>
        </p:blipFill>
        <p:spPr>
          <a:xfrm>
            <a:off x="62312" y="919225"/>
            <a:ext cx="4424025" cy="401495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10733"/>
            <a:ext cx="9143999" cy="685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Shape 30"/>
          <p:cNvSpPr txBox="1"/>
          <p:nvPr/>
        </p:nvSpPr>
        <p:spPr>
          <a:xfrm>
            <a:off x="4014542" y="602037"/>
            <a:ext cx="4337100" cy="383100"/>
          </a:xfrm>
          <a:prstGeom prst="rect">
            <a:avLst/>
          </a:prstGeom>
        </p:spPr>
        <p:txBody>
          <a:bodyPr lIns="91425" tIns="91425" rIns="91425" bIns="91425" anchor="t" anchorCtr="0">
            <a:noAutofit/>
          </a:bodyPr>
          <a:lstStyle/>
          <a:p>
            <a:pPr>
              <a:buNone/>
            </a:pPr>
            <a:r>
              <a:rPr lang="en" sz="2000" b="1">
                <a:solidFill>
                  <a:srgbClr val="FFFFFF"/>
                </a:solidFill>
              </a:rPr>
              <a:t>College of Arts and Humanities </a:t>
            </a:r>
          </a:p>
        </p:txBody>
      </p:sp>
      <p:sp>
        <p:nvSpPr>
          <p:cNvPr id="31" name="Shape 31"/>
          <p:cNvSpPr txBox="1"/>
          <p:nvPr/>
        </p:nvSpPr>
        <p:spPr>
          <a:xfrm>
            <a:off x="2647596" y="102975"/>
            <a:ext cx="5807399" cy="457200"/>
          </a:xfrm>
          <a:prstGeom prst="rect">
            <a:avLst/>
          </a:prstGeom>
        </p:spPr>
        <p:txBody>
          <a:bodyPr lIns="91425" tIns="91425" rIns="91425" bIns="91425" anchor="t" anchorCtr="0">
            <a:noAutofit/>
          </a:bodyPr>
          <a:lstStyle/>
          <a:p>
            <a:pPr>
              <a:buNone/>
            </a:pPr>
            <a:r>
              <a:rPr lang="en" sz="2000" b="1" dirty="0">
                <a:solidFill>
                  <a:srgbClr val="FFFFFF"/>
                </a:solidFill>
              </a:rPr>
              <a:t>College of Behavioral and Social Sciences </a:t>
            </a:r>
          </a:p>
        </p:txBody>
      </p:sp>
      <p:sp>
        <p:nvSpPr>
          <p:cNvPr id="32" name="Shape 32"/>
          <p:cNvSpPr txBox="1"/>
          <p:nvPr/>
        </p:nvSpPr>
        <p:spPr>
          <a:xfrm>
            <a:off x="2129650" y="1137725"/>
            <a:ext cx="6142800" cy="457200"/>
          </a:xfrm>
          <a:prstGeom prst="rect">
            <a:avLst/>
          </a:prstGeom>
        </p:spPr>
        <p:txBody>
          <a:bodyPr lIns="91425" tIns="91425" rIns="91425" bIns="91425" anchor="t" anchorCtr="0">
            <a:noAutofit/>
          </a:bodyPr>
          <a:lstStyle/>
          <a:p>
            <a:pPr>
              <a:buNone/>
            </a:pPr>
            <a:r>
              <a:rPr lang="en" sz="2000" b="1">
                <a:solidFill>
                  <a:srgbClr val="FFFFFF"/>
                </a:solidFill>
              </a:rPr>
              <a:t>Clark School of Engineering, Civil Department </a:t>
            </a:r>
          </a:p>
        </p:txBody>
      </p:sp>
      <p:sp>
        <p:nvSpPr>
          <p:cNvPr id="33" name="Shape 33"/>
          <p:cNvSpPr txBox="1"/>
          <p:nvPr/>
        </p:nvSpPr>
        <p:spPr>
          <a:xfrm>
            <a:off x="2192050" y="1747500"/>
            <a:ext cx="6718500" cy="457200"/>
          </a:xfrm>
          <a:prstGeom prst="rect">
            <a:avLst/>
          </a:prstGeom>
        </p:spPr>
        <p:txBody>
          <a:bodyPr lIns="91425" tIns="91425" rIns="91425" bIns="91425" anchor="t" anchorCtr="0">
            <a:noAutofit/>
          </a:bodyPr>
          <a:lstStyle/>
          <a:p>
            <a:pPr>
              <a:buNone/>
            </a:pPr>
            <a:r>
              <a:rPr lang="en" sz="2000" b="1">
                <a:solidFill>
                  <a:srgbClr val="FFFFFF"/>
                </a:solidFill>
              </a:rPr>
              <a:t>College of Agriculture and Natural Resources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96600" y="205975"/>
            <a:ext cx="2971799" cy="857400"/>
          </a:xfrm>
          <a:prstGeom prst="rect">
            <a:avLst/>
          </a:prstGeom>
        </p:spPr>
        <p:txBody>
          <a:bodyPr lIns="91425" tIns="91425" rIns="91425" bIns="91425" anchor="b" anchorCtr="0">
            <a:noAutofit/>
          </a:bodyPr>
          <a:lstStyle/>
          <a:p>
            <a:pPr>
              <a:buNone/>
            </a:pPr>
            <a:r>
              <a:rPr lang="en"/>
              <a:t>Background</a:t>
            </a:r>
          </a:p>
        </p:txBody>
      </p:sp>
      <p:pic>
        <p:nvPicPr>
          <p:cNvPr id="39" name="Shape 39"/>
          <p:cNvPicPr preferRelativeResize="0"/>
          <p:nvPr/>
        </p:nvPicPr>
        <p:blipFill>
          <a:blip r:embed="rId3"/>
          <a:stretch>
            <a:fillRect/>
          </a:stretch>
        </p:blipFill>
        <p:spPr>
          <a:xfrm>
            <a:off x="3392475" y="453500"/>
            <a:ext cx="5648675" cy="4236499"/>
          </a:xfrm>
          <a:prstGeom prst="rect">
            <a:avLst/>
          </a:prstGeom>
        </p:spPr>
      </p:pic>
      <p:pic>
        <p:nvPicPr>
          <p:cNvPr id="40" name="Shape 40"/>
          <p:cNvPicPr preferRelativeResize="0"/>
          <p:nvPr/>
        </p:nvPicPr>
        <p:blipFill>
          <a:blip r:embed="rId4"/>
          <a:stretch>
            <a:fillRect/>
          </a:stretch>
        </p:blipFill>
        <p:spPr>
          <a:xfrm>
            <a:off x="396606" y="1063375"/>
            <a:ext cx="2814168" cy="3752224"/>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Shape 45"/>
          <p:cNvPicPr preferRelativeResize="0"/>
          <p:nvPr/>
        </p:nvPicPr>
        <p:blipFill>
          <a:blip r:embed="rId3"/>
          <a:stretch>
            <a:fillRect/>
          </a:stretch>
        </p:blipFill>
        <p:spPr>
          <a:xfrm>
            <a:off x="-17001" y="-544781"/>
            <a:ext cx="9161001" cy="6858000"/>
          </a:xfrm>
          <a:prstGeom prst="rect">
            <a:avLst/>
          </a:prstGeom>
          <a:noFill/>
          <a:ln>
            <a:noFill/>
          </a:ln>
        </p:spPr>
      </p:pic>
      <p:sp>
        <p:nvSpPr>
          <p:cNvPr id="46" name="Shape 46"/>
          <p:cNvSpPr txBox="1">
            <a:spLocks noGrp="1"/>
          </p:cNvSpPr>
          <p:nvPr>
            <p:ph type="body" idx="1"/>
          </p:nvPr>
        </p:nvSpPr>
        <p:spPr>
          <a:xfrm>
            <a:off x="381000" y="590550"/>
            <a:ext cx="2756700" cy="2498699"/>
          </a:xfrm>
          <a:prstGeom prst="rect">
            <a:avLst/>
          </a:prstGeom>
        </p:spPr>
        <p:txBody>
          <a:bodyPr lIns="91425" tIns="91425" rIns="91425" bIns="91425" anchor="t" anchorCtr="0">
            <a:noAutofit/>
          </a:bodyPr>
          <a:lstStyle/>
          <a:p>
            <a:pPr lvl="0" rtl="0">
              <a:buNone/>
            </a:pPr>
            <a:r>
              <a:rPr lang="en" dirty="0"/>
              <a:t>Info equity</a:t>
            </a:r>
          </a:p>
          <a:p>
            <a:pPr lvl="0" rtl="0">
              <a:buNone/>
            </a:pPr>
            <a:r>
              <a:rPr lang="en" dirty="0"/>
              <a:t>Info transfer</a:t>
            </a:r>
          </a:p>
          <a:p>
            <a:pPr lvl="0" rtl="0">
              <a:buNone/>
            </a:pPr>
            <a:r>
              <a:rPr lang="en" dirty="0"/>
              <a:t>Info literacy</a:t>
            </a:r>
          </a:p>
          <a:p>
            <a:pPr lvl="0" rtl="0">
              <a:buNone/>
            </a:pPr>
            <a:r>
              <a:rPr lang="en" dirty="0"/>
              <a:t>Collaboration</a:t>
            </a:r>
          </a:p>
          <a:p>
            <a:endParaRPr lang="en" dirty="0"/>
          </a:p>
        </p:txBody>
      </p:sp>
      <p:sp>
        <p:nvSpPr>
          <p:cNvPr id="47" name="Shape 47"/>
          <p:cNvSpPr txBox="1">
            <a:spLocks noGrp="1"/>
          </p:cNvSpPr>
          <p:nvPr>
            <p:ph type="title"/>
          </p:nvPr>
        </p:nvSpPr>
        <p:spPr>
          <a:xfrm>
            <a:off x="228600" y="-171450"/>
            <a:ext cx="8229600" cy="857400"/>
          </a:xfrm>
          <a:prstGeom prst="rect">
            <a:avLst/>
          </a:prstGeom>
        </p:spPr>
        <p:txBody>
          <a:bodyPr lIns="91425" tIns="91425" rIns="91425" bIns="91425" anchor="b" anchorCtr="0">
            <a:noAutofit/>
          </a:bodyPr>
          <a:lstStyle/>
          <a:p>
            <a:pPr>
              <a:buNone/>
            </a:pPr>
            <a:r>
              <a:rPr lang="en" dirty="0"/>
              <a:t>FIA Priorities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85800" y="93121"/>
            <a:ext cx="8229600" cy="857400"/>
          </a:xfrm>
          <a:prstGeom prst="rect">
            <a:avLst/>
          </a:prstGeom>
        </p:spPr>
        <p:txBody>
          <a:bodyPr lIns="91425" tIns="91425" rIns="91425" bIns="91425" anchor="b" anchorCtr="0">
            <a:noAutofit/>
          </a:bodyPr>
          <a:lstStyle/>
          <a:p>
            <a:pPr>
              <a:buNone/>
            </a:pPr>
            <a:r>
              <a:rPr lang="en" dirty="0"/>
              <a:t>Process</a:t>
            </a:r>
          </a:p>
        </p:txBody>
      </p:sp>
      <p:pic>
        <p:nvPicPr>
          <p:cNvPr id="53" name="Shape 53"/>
          <p:cNvPicPr preferRelativeResize="0"/>
          <p:nvPr/>
        </p:nvPicPr>
        <p:blipFill rotWithShape="1">
          <a:blip r:embed="rId3"/>
          <a:srcRect l="1429" t="2334" r="-521" b="5558"/>
          <a:stretch/>
        </p:blipFill>
        <p:spPr>
          <a:xfrm>
            <a:off x="4678878" y="114669"/>
            <a:ext cx="3954572" cy="4876309"/>
          </a:xfrm>
          <a:prstGeom prst="rect">
            <a:avLst/>
          </a:prstGeom>
        </p:spPr>
      </p:pic>
      <p:pic>
        <p:nvPicPr>
          <p:cNvPr id="54" name="Shape 54"/>
          <p:cNvPicPr preferRelativeResize="0"/>
          <p:nvPr/>
        </p:nvPicPr>
        <p:blipFill>
          <a:blip r:embed="rId4"/>
          <a:stretch>
            <a:fillRect/>
          </a:stretch>
        </p:blipFill>
        <p:spPr>
          <a:xfrm>
            <a:off x="504325" y="971550"/>
            <a:ext cx="3014577" cy="401942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a:blip r:embed="rId3"/>
          <a:stretch>
            <a:fillRect/>
          </a:stretch>
        </p:blipFill>
        <p:spPr>
          <a:xfrm>
            <a:off x="4594975" y="-902750"/>
            <a:ext cx="4755198" cy="6336750"/>
          </a:xfrm>
          <a:prstGeom prst="rect">
            <a:avLst/>
          </a:prstGeom>
        </p:spPr>
      </p:pic>
      <p:pic>
        <p:nvPicPr>
          <p:cNvPr id="60" name="Shape 60"/>
          <p:cNvPicPr preferRelativeResize="0"/>
          <p:nvPr/>
        </p:nvPicPr>
        <p:blipFill>
          <a:blip r:embed="rId4"/>
          <a:stretch>
            <a:fillRect/>
          </a:stretch>
        </p:blipFill>
        <p:spPr>
          <a:xfrm>
            <a:off x="0" y="-562595"/>
            <a:ext cx="4594975" cy="6126625"/>
          </a:xfrm>
          <a:prstGeom prst="rect">
            <a:avLst/>
          </a:prstGeom>
          <a:noFill/>
          <a:ln>
            <a:noFill/>
          </a:ln>
        </p:spPr>
      </p:pic>
      <p:sp>
        <p:nvSpPr>
          <p:cNvPr id="61" name="Shape 61"/>
          <p:cNvSpPr txBox="1">
            <a:spLocks noGrp="1"/>
          </p:cNvSpPr>
          <p:nvPr>
            <p:ph type="title"/>
          </p:nvPr>
        </p:nvSpPr>
        <p:spPr>
          <a:xfrm>
            <a:off x="152400" y="-171450"/>
            <a:ext cx="8229600" cy="857400"/>
          </a:xfrm>
          <a:prstGeom prst="rect">
            <a:avLst/>
          </a:prstGeom>
        </p:spPr>
        <p:txBody>
          <a:bodyPr lIns="91425" tIns="91425" rIns="91425" bIns="91425" anchor="b" anchorCtr="0">
            <a:noAutofit/>
          </a:bodyPr>
          <a:lstStyle/>
          <a:p>
            <a:pPr>
              <a:buNone/>
            </a:pPr>
            <a:r>
              <a:rPr lang="en" dirty="0"/>
              <a:t>Weather Stations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stretch>
            <a:fillRect/>
          </a:stretch>
        </p:blipFill>
        <p:spPr>
          <a:xfrm>
            <a:off x="165050" y="1612999"/>
            <a:ext cx="3831550" cy="2870199"/>
          </a:xfrm>
          <a:prstGeom prst="rect">
            <a:avLst/>
          </a:prstGeom>
        </p:spPr>
      </p:pic>
      <p:sp>
        <p:nvSpPr>
          <p:cNvPr id="67" name="Shape 67"/>
          <p:cNvSpPr txBox="1">
            <a:spLocks noGrp="1"/>
          </p:cNvSpPr>
          <p:nvPr>
            <p:ph type="title"/>
          </p:nvPr>
        </p:nvSpPr>
        <p:spPr>
          <a:xfrm>
            <a:off x="477275" y="483100"/>
            <a:ext cx="6281400" cy="857400"/>
          </a:xfrm>
          <a:prstGeom prst="rect">
            <a:avLst/>
          </a:prstGeom>
        </p:spPr>
        <p:txBody>
          <a:bodyPr lIns="91425" tIns="91425" rIns="91425" bIns="91425" anchor="b" anchorCtr="0">
            <a:noAutofit/>
          </a:bodyPr>
          <a:lstStyle/>
          <a:p>
            <a:pPr>
              <a:buNone/>
            </a:pPr>
            <a:r>
              <a:rPr lang="en"/>
              <a:t>Community Engagement</a:t>
            </a:r>
          </a:p>
        </p:txBody>
      </p:sp>
      <p:pic>
        <p:nvPicPr>
          <p:cNvPr id="68" name="Shape 68"/>
          <p:cNvPicPr preferRelativeResize="0"/>
          <p:nvPr/>
        </p:nvPicPr>
        <p:blipFill rotWithShape="1">
          <a:blip r:embed="rId4"/>
          <a:srcRect t="3857" b="3848"/>
          <a:stretch/>
        </p:blipFill>
        <p:spPr>
          <a:xfrm>
            <a:off x="4331800" y="1613000"/>
            <a:ext cx="4148200" cy="2870200"/>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3"/>
          <a:srcRect l="9673"/>
          <a:stretch/>
        </p:blipFill>
        <p:spPr>
          <a:xfrm>
            <a:off x="293350" y="0"/>
            <a:ext cx="4407424" cy="5143499"/>
          </a:xfrm>
          <a:prstGeom prst="rect">
            <a:avLst/>
          </a:prstGeom>
          <a:noFill/>
          <a:ln>
            <a:noFill/>
          </a:ln>
        </p:spPr>
      </p:pic>
      <p:sp>
        <p:nvSpPr>
          <p:cNvPr id="74" name="Shape 74"/>
          <p:cNvSpPr txBox="1">
            <a:spLocks noGrp="1"/>
          </p:cNvSpPr>
          <p:nvPr>
            <p:ph type="title"/>
          </p:nvPr>
        </p:nvSpPr>
        <p:spPr>
          <a:xfrm>
            <a:off x="293350" y="229950"/>
            <a:ext cx="3560700" cy="857400"/>
          </a:xfrm>
          <a:prstGeom prst="rect">
            <a:avLst/>
          </a:prstGeom>
        </p:spPr>
        <p:txBody>
          <a:bodyPr lIns="91425" tIns="91425" rIns="91425" bIns="91425" anchor="b" anchorCtr="0">
            <a:noAutofit/>
          </a:bodyPr>
          <a:lstStyle/>
          <a:p>
            <a:pPr>
              <a:buNone/>
            </a:pPr>
            <a:r>
              <a:rPr lang="en"/>
              <a:t>Crop Mapping</a:t>
            </a:r>
          </a:p>
        </p:txBody>
      </p:sp>
      <p:pic>
        <p:nvPicPr>
          <p:cNvPr id="75" name="Shape 75"/>
          <p:cNvPicPr preferRelativeResize="0"/>
          <p:nvPr/>
        </p:nvPicPr>
        <p:blipFill rotWithShape="1">
          <a:blip r:embed="rId4"/>
          <a:srcRect l="3750" t="3393" r="3191" b="3383"/>
          <a:stretch/>
        </p:blipFill>
        <p:spPr>
          <a:xfrm>
            <a:off x="5044500" y="0"/>
            <a:ext cx="3793949" cy="5143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01" t="6234"/>
          <a:stretch/>
        </p:blipFill>
        <p:spPr bwMode="auto">
          <a:xfrm>
            <a:off x="-165016" y="0"/>
            <a:ext cx="9314618"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1328</Words>
  <Application>Microsoft Office PowerPoint</Application>
  <PresentationFormat>On-screen Show (16:9)</PresentationFormat>
  <Paragraphs>131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simple-light</vt:lpstr>
      <vt:lpstr>Empower Ecuador</vt:lpstr>
      <vt:lpstr>PowerPoint Presentation</vt:lpstr>
      <vt:lpstr>Background</vt:lpstr>
      <vt:lpstr>FIA Priorities</vt:lpstr>
      <vt:lpstr>Process</vt:lpstr>
      <vt:lpstr>Weather Stations</vt:lpstr>
      <vt:lpstr>Community Engagement</vt:lpstr>
      <vt:lpstr>Crop Mapping</vt:lpstr>
      <vt:lpstr>PowerPoint Presentation</vt:lpstr>
      <vt:lpstr>Socio-economic Surveys </vt:lpstr>
      <vt:lpstr>Collaboration</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 Ecuador</dc:title>
  <dc:creator>Lorena Beth Kowalewski</dc:creator>
  <cp:lastModifiedBy>Lorena Beth Kowalewski</cp:lastModifiedBy>
  <cp:revision>4</cp:revision>
  <dcterms:modified xsi:type="dcterms:W3CDTF">2014-04-17T20:56:43Z</dcterms:modified>
</cp:coreProperties>
</file>