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3" ContentType="audio/unknown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65" r:id="rId1"/>
  </p:sldMasterIdLst>
  <p:notesMasterIdLst>
    <p:notesMasterId r:id="rId17"/>
  </p:notesMasterIdLst>
  <p:sldIdLst>
    <p:sldId id="257" r:id="rId2"/>
    <p:sldId id="259" r:id="rId3"/>
    <p:sldId id="268" r:id="rId4"/>
    <p:sldId id="269" r:id="rId5"/>
    <p:sldId id="278" r:id="rId6"/>
    <p:sldId id="270" r:id="rId7"/>
    <p:sldId id="277" r:id="rId8"/>
    <p:sldId id="271" r:id="rId9"/>
    <p:sldId id="276" r:id="rId10"/>
    <p:sldId id="272" r:id="rId11"/>
    <p:sldId id="273" r:id="rId12"/>
    <p:sldId id="274" r:id="rId13"/>
    <p:sldId id="279" r:id="rId14"/>
    <p:sldId id="275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B12"/>
    <a:srgbClr val="FF66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2" autoAdjust="0"/>
    <p:restoredTop sz="94660"/>
  </p:normalViewPr>
  <p:slideViewPr>
    <p:cSldViewPr snapToGrid="0" snapToObjects="1" showGuides="1">
      <p:cViewPr>
        <p:scale>
          <a:sx n="75" d="100"/>
          <a:sy n="75" d="100"/>
        </p:scale>
        <p:origin x="-1328" y="4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EC57C-79C3-8D42-B04E-84150DD4B8AE}" type="datetimeFigureOut">
              <a:rPr lang="en-US" smtClean="0"/>
              <a:t>5/6/13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5497B-3CE6-AC45-BCD8-FB4C37427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14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497B-3CE6-AC45-BCD8-FB4C37427D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36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497B-3CE6-AC45-BCD8-FB4C37427D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36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5497B-3CE6-AC45-BCD8-FB4C37427D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3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1918447"/>
            <a:ext cx="7583488" cy="1470025"/>
          </a:xfrm>
        </p:spPr>
        <p:txBody>
          <a:bodyPr anchor="b" anchorCtr="0"/>
          <a:lstStyle/>
          <a:p>
            <a:r>
              <a:rPr lang="pl-P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3478306"/>
            <a:ext cx="7583487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Monday, May 6,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4320"/>
            <a:ext cx="3959352" cy="169164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64608" y="264907"/>
            <a:ext cx="3959352" cy="6328186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0801"/>
            <a:ext cx="3959352" cy="32004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Font typeface="Calisto MT" pitchFamily="18" charset="0"/>
              <a:buNone/>
            </a:pPr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70048" y="6356350"/>
            <a:ext cx="162763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292EB412-E790-42EA-81FE-2925D3A43D91}" type="datetime2">
              <a:rPr lang="en-US" smtClean="0"/>
              <a:t>Monday, May 6, 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2808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38129"/>
            <a:ext cx="758952" cy="57607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038600"/>
            <a:ext cx="7620000" cy="990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ctr">
              <a:defRPr sz="36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Font typeface="Calisto MT" pitchFamily="18" charset="0"/>
              <a:buNone/>
            </a:pPr>
            <a:r>
              <a:rPr lang="pl-P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2900" y="265176"/>
            <a:ext cx="8458200" cy="3697224"/>
          </a:xfrm>
          <a:solidFill>
            <a:schemeClr val="tx1">
              <a:lumMod val="50000"/>
            </a:schemeClr>
          </a:solidFill>
          <a:effectLst>
            <a:outerShdw blurRad="50800" dir="2700000" algn="tl" rotWithShape="0">
              <a:schemeClr val="tx1">
                <a:alpha val="40000"/>
              </a:scheme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000"/>
              </a:spcBef>
              <a:buFont typeface="Calisto MT" pitchFamily="18" charset="0"/>
              <a:buNone/>
              <a:defRPr sz="24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5042647"/>
            <a:ext cx="7620000" cy="1129553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Monday, May 6, 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0B385921-A91A-409C-921C-0E0EC1E750EC}" type="datetime2">
              <a:rPr lang="en-US" smtClean="0"/>
              <a:t>Monday, May 6, 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Monday, May 6,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2"/>
          <a:srcRect r="14719"/>
          <a:stretch>
            <a:fillRect/>
          </a:stretch>
        </p:blipFill>
        <p:spPr>
          <a:xfrm>
            <a:off x="0" y="4482"/>
            <a:ext cx="779811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457200"/>
            <a:ext cx="1219200" cy="5668963"/>
          </a:xfrm>
        </p:spPr>
        <p:txBody>
          <a:bodyPr vert="eaVert">
            <a:normAutofit/>
          </a:bodyPr>
          <a:lstStyle/>
          <a:p>
            <a:r>
              <a:rPr lang="pl-P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457200"/>
            <a:ext cx="6383337" cy="56689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24800" y="6356350"/>
            <a:ext cx="1066800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5114372C-B5AB-4C39-B273-B99224EB4DD5}" type="datetime2">
              <a:rPr lang="en-US" smtClean="0"/>
              <a:t>Monday, May 6, 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5400000" flipH="1">
            <a:off x="4421262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Monday, May 6,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t="50000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463" y="789081"/>
            <a:ext cx="7583488" cy="1470025"/>
          </a:xfrm>
        </p:spPr>
        <p:txBody>
          <a:bodyPr anchor="ctr" anchorCtr="0"/>
          <a:lstStyle/>
          <a:p>
            <a:r>
              <a:rPr lang="pl-P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9463" y="4724400"/>
            <a:ext cx="7583487" cy="1385047"/>
          </a:xfrm>
        </p:spPr>
        <p:txBody>
          <a:bodyPr anchor="ctr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85921-A91A-409C-921C-0E0EC1E750EC}" type="datetime2">
              <a:rPr lang="en-US" smtClean="0"/>
              <a:t>Monday, May 6,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overlay-ruleShad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984"/>
            <a:ext cx="9144000" cy="125016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677371" y="2564085"/>
            <a:ext cx="1789259" cy="1729830"/>
          </a:xfrm>
          <a:prstGeom prst="ellipse">
            <a:avLst/>
          </a:prstGeom>
          <a:noFill/>
          <a:ln w="127000">
            <a:solidFill>
              <a:schemeClr val="tx2"/>
            </a:solidFill>
          </a:ln>
          <a:effectLst>
            <a:innerShdw blurRad="101600" dist="76200" dir="13500000">
              <a:prstClr val="black">
                <a:alpha val="57000"/>
              </a:prstClr>
            </a:innerShdw>
          </a:effectLst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6984"/>
            <a:ext cx="9144000" cy="125016"/>
          </a:xfrm>
          <a:prstGeom prst="rect">
            <a:avLst/>
          </a:prstGeom>
        </p:spPr>
      </p:pic>
      <p:pic>
        <p:nvPicPr>
          <p:cNvPr id="7" name="Picture 6" descr="Overlay-FullBackground.jpg"/>
          <p:cNvPicPr>
            <a:picLocks noChangeAspect="1"/>
          </p:cNvPicPr>
          <p:nvPr/>
        </p:nvPicPr>
        <p:blipFill>
          <a:blip r:embed="rId3"/>
          <a:srcRect t="66667"/>
          <a:stretch>
            <a:fillRect/>
          </a:stretch>
        </p:blipFill>
        <p:spPr>
          <a:xfrm>
            <a:off x="0" y="4572000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71800"/>
            <a:ext cx="7583487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4724400"/>
            <a:ext cx="7583487" cy="1398494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 typeface="Calisto MT" pitchFamily="18" charset="0"/>
              <a:buNone/>
              <a:defRPr sz="1800" kern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Monday, May 6,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1" name="Picture 10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/>
          <a:p>
            <a:r>
              <a:rPr lang="pl-P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3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6791" y="1828800"/>
            <a:ext cx="3566160" cy="42973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Monday, May 6, 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pic>
        <p:nvPicPr>
          <p:cNvPr id="13" name="Picture 12" descr="Overlay-FullBackground.jpg"/>
          <p:cNvPicPr>
            <a:picLocks noChangeAspect="1"/>
          </p:cNvPicPr>
          <p:nvPr/>
        </p:nvPicPr>
        <p:blipFill>
          <a:blip r:embed="rId3"/>
          <a:srcRect t="23333"/>
          <a:stretch>
            <a:fillRect/>
          </a:stretch>
        </p:blipFill>
        <p:spPr>
          <a:xfrm>
            <a:off x="0" y="1425388"/>
            <a:ext cx="9144000" cy="54326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6791" y="1524000"/>
            <a:ext cx="3566160" cy="838200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6791" y="2393576"/>
            <a:ext cx="3566160" cy="373258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Monday, May 6, 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ruleShado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592"/>
            <a:ext cx="9144000" cy="125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Monday, May 6, 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Overlay-FullBackground.jpg"/>
          <p:cNvPicPr>
            <a:picLocks noChangeAspect="1"/>
          </p:cNvPicPr>
          <p:nvPr/>
        </p:nvPicPr>
        <p:blipFill>
          <a:blip r:embed="rId3"/>
          <a:srcRect t="21046"/>
          <a:stretch>
            <a:fillRect/>
          </a:stretch>
        </p:blipFill>
        <p:spPr>
          <a:xfrm>
            <a:off x="0" y="1447800"/>
            <a:ext cx="9144000" cy="54146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Full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8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Monday, May 6, 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FullBackground.jpg"/>
          <p:cNvPicPr>
            <a:picLocks noChangeAspect="1"/>
          </p:cNvPicPr>
          <p:nvPr/>
        </p:nvPicPr>
        <p:blipFill>
          <a:blip r:embed="rId2"/>
          <a:srcRect l="50000"/>
          <a:stretch>
            <a:fillRect/>
          </a:stretch>
        </p:blipFill>
        <p:spPr>
          <a:xfrm>
            <a:off x="4572000" y="4482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73049"/>
            <a:ext cx="3962400" cy="1690221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6401" y="273050"/>
            <a:ext cx="3959352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1975104"/>
            <a:ext cx="3962400" cy="32004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ctr" defTabSz="914400" rtl="0" eaLnBrk="1" latinLnBrk="0" hangingPunct="1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667000" y="6356350"/>
            <a:ext cx="1622612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3182DC50-D5DB-4F94-B367-9876CD2C4012}" type="datetime2">
              <a:rPr lang="en-US" smtClean="0"/>
              <a:t>Monday, May 6, 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42047" y="6356350"/>
            <a:ext cx="1891553" cy="3651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892808" y="5748338"/>
            <a:ext cx="762000" cy="576262"/>
          </a:xfrm>
        </p:spPr>
        <p:txBody>
          <a:bodyPr vert="horz" lIns="91440" tIns="45720" rIns="91440" bIns="45720" rtlCol="0" anchor="ctr">
            <a:noAutofit/>
          </a:bodyPr>
          <a:lstStyle>
            <a:lvl1pPr marL="0" algn="ctr" defTabSz="914400" rtl="0" eaLnBrk="1" latinLnBrk="0" hangingPunct="1">
              <a:spcBef>
                <a:spcPct val="0"/>
              </a:spcBef>
              <a:defRPr sz="3600" kern="1200">
                <a:solidFill>
                  <a:schemeClr val="tx1"/>
                </a:solidFill>
                <a:effectLst>
                  <a:outerShdw blurRad="50800" dist="12700" dir="2700000" sx="100500" sy="100500" algn="tl" rotWithShape="0">
                    <a:prstClr val="black">
                      <a:alpha val="6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overlay-ruleShadow.png"/>
          <p:cNvPicPr>
            <a:picLocks noChangeAspect="1"/>
          </p:cNvPicPr>
          <p:nvPr/>
        </p:nvPicPr>
        <p:blipFill>
          <a:blip r:embed="rId3"/>
          <a:srcRect r="25031"/>
          <a:stretch>
            <a:fillRect/>
          </a:stretch>
        </p:blipFill>
        <p:spPr>
          <a:xfrm rot="16200000">
            <a:off x="1086391" y="3365075"/>
            <a:ext cx="6855164" cy="125016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62753"/>
            <a:ext cx="7583488" cy="12831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8" cy="42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Click to edit Master text styles</a:t>
            </a:r>
          </a:p>
          <a:p>
            <a:pPr lvl="1"/>
            <a:r>
              <a:rPr lang="pl-PL" smtClean="0"/>
              <a:t>Second level</a:t>
            </a:r>
          </a:p>
          <a:p>
            <a:pPr lvl="2"/>
            <a:r>
              <a:rPr lang="pl-PL" smtClean="0"/>
              <a:t>Third level</a:t>
            </a:r>
          </a:p>
          <a:p>
            <a:pPr lvl="3"/>
            <a:r>
              <a:rPr lang="pl-PL" smtClean="0"/>
              <a:t>Fourth level</a:t>
            </a:r>
          </a:p>
          <a:p>
            <a:pPr lvl="4"/>
            <a:r>
              <a:rPr lang="pl-PL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3249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B385921-A91A-409C-921C-0E0EC1E750EC}" type="datetime2">
              <a:rPr lang="en-US" smtClean="0"/>
              <a:t>Monday, May 6, 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047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/>
                </a:solidFill>
                <a:effectLst>
                  <a:outerShdw blurRad="63500" dir="2700000" algn="tl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66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77" r:id="rId12"/>
    <p:sldLayoutId id="2147484278" r:id="rId13"/>
    <p:sldLayoutId id="2147484279" r:id="rId14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effectLst>
            <a:outerShdw blurRad="50800" dist="12700" dir="2700000" sx="100500" sy="100500" algn="tl" rotWithShape="0">
              <a:prstClr val="black">
                <a:alpha val="6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Calisto MT" pitchFamily="18" charset="0"/>
        <a:buChar char="•"/>
        <a:defRPr sz="24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22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20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Calisto MT" pitchFamily="18" charset="0"/>
        <a:buChar char="•"/>
        <a:defRPr sz="1800" kern="120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1711325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6pPr>
      <a:lvl7pPr marL="20002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7pPr>
      <a:lvl8pPr marL="2290763" indent="-280988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8pPr>
      <a:lvl9pPr marL="2571750" indent="-2809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800" kern="1200" dirty="0">
          <a:solidFill>
            <a:schemeClr val="bg2"/>
          </a:solidFill>
          <a:effectLst>
            <a:outerShdw blurRad="63500" dir="2700000" algn="tl" rotWithShape="0">
              <a:schemeClr val="tx1">
                <a:alpha val="4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microsoft.com/office/2007/relationships/hdphoto" Target="../media/hdphoto1.wdp"/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jpeg"/><Relationship Id="rId5" Type="http://schemas.openxmlformats.org/officeDocument/2006/relationships/image" Target="../media/image21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3463879"/>
            <a:ext cx="9144001" cy="339412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" y="0"/>
            <a:ext cx="9144001" cy="3463879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effectLst>
            <a:reflection blurRad="127000" stA="25000" endPos="30000" dist="12700" dir="5400000" sy="-100000" rotWithShape="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48129" y="3675561"/>
            <a:ext cx="4662714" cy="2956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74320" indent="-256032" algn="l" defTabSz="914400" rtl="0" eaLnBrk="1" latinLnBrk="0" hangingPunct="1">
              <a:spcBef>
                <a:spcPct val="20000"/>
              </a:spcBef>
              <a:spcAft>
                <a:spcPts val="0"/>
              </a:spcAft>
              <a:buSzPct val="60000"/>
              <a:buFont typeface="Wingdings" pitchFamily="2" charset="2"/>
              <a:buChar char=""/>
              <a:defRPr sz="21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400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058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7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4592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5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96596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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24028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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251460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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2834640" indent="-256032" algn="l" defTabSz="914400" rtl="0" eaLnBrk="1" latinLnBrk="0" hangingPunct="1">
              <a:spcBef>
                <a:spcPct val="20000"/>
              </a:spcBef>
              <a:buSzPct val="60000"/>
              <a:buFont typeface="Wingdings" pitchFamily="2" charset="2"/>
              <a:buChar char=""/>
              <a:defRPr sz="1400" kern="1200">
                <a:solidFill>
                  <a:schemeClr val="tx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18288" indent="0">
              <a:buNone/>
            </a:pPr>
            <a:endParaRPr lang="en-US" sz="3000" b="1" dirty="0" smtClean="0">
              <a:latin typeface="Arial"/>
              <a:cs typeface="Arial"/>
            </a:endParaRPr>
          </a:p>
          <a:p>
            <a:pPr marL="18288" indent="0">
              <a:buNone/>
            </a:pPr>
            <a:r>
              <a:rPr lang="en-US" sz="3000" b="1" u="sng" dirty="0" smtClean="0">
                <a:latin typeface="Arial"/>
                <a:cs typeface="Arial"/>
              </a:rPr>
              <a:t>Team: </a:t>
            </a:r>
          </a:p>
          <a:p>
            <a:pPr marL="18288" indent="0">
              <a:buNone/>
            </a:pPr>
            <a:r>
              <a:rPr lang="en-US" sz="3000" b="1" dirty="0" smtClean="0">
                <a:latin typeface="Arial"/>
                <a:cs typeface="Arial"/>
              </a:rPr>
              <a:t>Stine Eckert</a:t>
            </a:r>
          </a:p>
          <a:p>
            <a:pPr marL="18288" indent="0">
              <a:buNone/>
            </a:pPr>
            <a:r>
              <a:rPr lang="en-US" sz="3000" b="1" dirty="0" smtClean="0">
                <a:latin typeface="Arial"/>
                <a:cs typeface="Arial"/>
              </a:rPr>
              <a:t>Linda Steiner</a:t>
            </a:r>
          </a:p>
          <a:p>
            <a:pPr marL="18288" indent="0">
              <a:buNone/>
            </a:pPr>
            <a:r>
              <a:rPr lang="en-US" sz="3000" b="1" dirty="0" err="1" smtClean="0">
                <a:latin typeface="Arial"/>
                <a:cs typeface="Arial"/>
              </a:rPr>
              <a:t>Kalyani</a:t>
            </a:r>
            <a:r>
              <a:rPr lang="en-US" sz="3000" b="1" dirty="0" smtClean="0">
                <a:latin typeface="Arial"/>
                <a:cs typeface="Arial"/>
              </a:rPr>
              <a:t> </a:t>
            </a:r>
            <a:r>
              <a:rPr lang="en-US" sz="3000" b="1" dirty="0" err="1" smtClean="0">
                <a:latin typeface="Arial"/>
                <a:cs typeface="Arial"/>
              </a:rPr>
              <a:t>Chadha</a:t>
            </a:r>
            <a:endParaRPr lang="en-US" sz="3000" b="1" dirty="0" smtClean="0">
              <a:latin typeface="Arial"/>
              <a:cs typeface="Arial"/>
            </a:endParaRPr>
          </a:p>
          <a:p>
            <a:pPr marL="18288" indent="0">
              <a:buNone/>
            </a:pPr>
            <a:r>
              <a:rPr lang="en-US" sz="3000" b="1" dirty="0" smtClean="0">
                <a:latin typeface="Arial"/>
                <a:cs typeface="Arial"/>
              </a:rPr>
              <a:t>Joanna </a:t>
            </a:r>
            <a:r>
              <a:rPr lang="en-US" sz="3000" b="1" dirty="0" err="1" smtClean="0">
                <a:latin typeface="Arial"/>
                <a:cs typeface="Arial"/>
              </a:rPr>
              <a:t>Margueritte-Giecewicz</a:t>
            </a:r>
            <a:endParaRPr lang="en-US" sz="3000" b="1" dirty="0">
              <a:latin typeface="Arial"/>
              <a:cs typeface="Arial"/>
            </a:endParaRPr>
          </a:p>
          <a:p>
            <a:pPr marL="18288" indent="0">
              <a:buNone/>
            </a:pPr>
            <a:r>
              <a:rPr lang="en-US" sz="3000" b="1" dirty="0" smtClean="0">
                <a:latin typeface="Arial"/>
                <a:cs typeface="Arial"/>
              </a:rPr>
              <a:t>Kristen Sabatini</a:t>
            </a:r>
          </a:p>
          <a:p>
            <a:pPr marL="18288" indent="0">
              <a:buNone/>
            </a:pPr>
            <a:r>
              <a:rPr lang="en-US" sz="3000" b="1" dirty="0" err="1" smtClean="0">
                <a:latin typeface="Arial"/>
                <a:cs typeface="Arial"/>
              </a:rPr>
              <a:t>Angelisa</a:t>
            </a:r>
            <a:r>
              <a:rPr lang="en-US" sz="3000" b="1" dirty="0" smtClean="0">
                <a:latin typeface="Arial"/>
                <a:cs typeface="Arial"/>
              </a:rPr>
              <a:t> Plane</a:t>
            </a:r>
          </a:p>
          <a:p>
            <a:pPr marL="18288" indent="0">
              <a:buNone/>
            </a:pPr>
            <a:r>
              <a:rPr lang="en-US" sz="3000" b="1" dirty="0" smtClean="0">
                <a:latin typeface="Arial"/>
                <a:cs typeface="Arial"/>
              </a:rPr>
              <a:t>and Jessica Roberts</a:t>
            </a:r>
          </a:p>
          <a:p>
            <a:pPr marL="18288" indent="0">
              <a:buNone/>
            </a:pPr>
            <a:endParaRPr lang="en-US" sz="2400" b="1" dirty="0" smtClean="0">
              <a:latin typeface="Arial"/>
              <a:cs typeface="Arial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29" y="2583201"/>
            <a:ext cx="1237105" cy="7712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87286" y="2618893"/>
            <a:ext cx="732971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 smtClean="0">
                <a:solidFill>
                  <a:srgbClr val="F1BB12"/>
                </a:solidFill>
                <a:latin typeface="Arial"/>
                <a:cs typeface="Arial"/>
              </a:rPr>
              <a:t>-Deutsch Seed Grant Project</a:t>
            </a:r>
            <a:endParaRPr lang="en-US" sz="3800" b="1" dirty="0">
              <a:solidFill>
                <a:srgbClr val="F1BB12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8129" y="1791612"/>
            <a:ext cx="844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1BB12"/>
                </a:solidFill>
                <a:latin typeface="Arial"/>
                <a:cs typeface="Arial"/>
              </a:rPr>
              <a:t>Teaching Girls Online Skills for Knowledge Creation</a:t>
            </a:r>
            <a:endParaRPr lang="en-US" sz="2800" dirty="0">
              <a:solidFill>
                <a:srgbClr val="F1BB12"/>
              </a:solidFill>
              <a:latin typeface="Arial"/>
              <a:cs typeface="Arial"/>
            </a:endParaRPr>
          </a:p>
        </p:txBody>
      </p:sp>
      <p:pic>
        <p:nvPicPr>
          <p:cNvPr id="14" name="Picture 13" descr="RWD_logo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495" y="5694272"/>
            <a:ext cx="1973928" cy="10318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6496" y="3619814"/>
            <a:ext cx="1973928" cy="1072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0333" y1="32031" x2="40333" y2="32031"/>
                        <a14:foregroundMark x1="60000" y1="41406" x2="60000" y2="41406"/>
                        <a14:foregroundMark x1="66667" y1="41406" x2="66667" y2="41406"/>
                        <a14:foregroundMark x1="85000" y1="41406" x2="85000" y2="41406"/>
                        <a14:foregroundMark x1="93333" y1="52344" x2="93333" y2="52344"/>
                        <a14:foregroundMark x1="85667" y1="18750" x2="85667" y2="18750"/>
                        <a14:foregroundMark x1="40333" y1="74219" x2="40333" y2="74219"/>
                        <a14:foregroundMark x1="50000" y1="85938" x2="50000" y2="85938"/>
                        <a14:foregroundMark x1="59333" y1="74219" x2="59333" y2="74219"/>
                        <a14:foregroundMark x1="73667" y1="79688" x2="73667" y2="79688"/>
                        <a14:foregroundMark x1="83000" y1="79688" x2="83000" y2="79688"/>
                        <a14:foregroundMark x1="87667" y1="79688" x2="87667" y2="7968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76495" y="4785222"/>
            <a:ext cx="1973929" cy="842210"/>
          </a:xfrm>
          <a:prstGeom prst="rect">
            <a:avLst/>
          </a:prstGeom>
        </p:spPr>
      </p:pic>
      <p:pic>
        <p:nvPicPr>
          <p:cNvPr id="7" name="Picture 6" descr="Logo tran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75" y="148266"/>
            <a:ext cx="2508250" cy="150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4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62" y="632229"/>
            <a:ext cx="8441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1BB12"/>
                </a:solidFill>
                <a:latin typeface="Arial"/>
                <a:cs typeface="Arial"/>
              </a:rPr>
              <a:t>Skills Taught</a:t>
            </a:r>
            <a:endParaRPr lang="en-US" sz="4000" b="1" dirty="0">
              <a:solidFill>
                <a:srgbClr val="F1BB12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061" y="1676401"/>
            <a:ext cx="8814405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Article creation, content elaboration through online search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>
                <a:solidFill>
                  <a:schemeClr val="bg2"/>
                </a:solidFill>
                <a:latin typeface="Arial"/>
                <a:cs typeface="Arial"/>
              </a:rPr>
              <a:t>Evaluating sources and proper citation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Collaboration with other users, civility, constructive criticism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Use of data-mining tools such as Google Trends or building online surveys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Use of innovative presentation software (</a:t>
            </a:r>
            <a:r>
              <a:rPr lang="en-US" sz="2800" b="1" dirty="0" err="1" smtClean="0">
                <a:solidFill>
                  <a:schemeClr val="bg2"/>
                </a:solidFill>
                <a:latin typeface="Arial"/>
                <a:cs typeface="Arial"/>
              </a:rPr>
              <a:t>Prezi</a:t>
            </a: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Embedding HTML code into articles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Copyright issues online (use of images, Creative Commons)</a:t>
            </a:r>
          </a:p>
          <a:p>
            <a:pPr marL="457200" indent="-457200">
              <a:buFont typeface="Arial"/>
              <a:buChar char="•"/>
            </a:pPr>
            <a:endParaRPr lang="en-US" sz="28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123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62" y="632229"/>
            <a:ext cx="8441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1BB12"/>
                </a:solidFill>
                <a:latin typeface="Arial"/>
                <a:cs typeface="Arial"/>
              </a:rPr>
              <a:t>Example articles</a:t>
            </a:r>
            <a:endParaRPr lang="en-US" sz="4000" b="1" dirty="0">
              <a:solidFill>
                <a:srgbClr val="F1BB12"/>
              </a:solidFill>
              <a:latin typeface="Arial"/>
              <a:cs typeface="Arial"/>
            </a:endParaRPr>
          </a:p>
        </p:txBody>
      </p:sp>
      <p:pic>
        <p:nvPicPr>
          <p:cNvPr id="2" name="Picture 1" descr="Screen Shot 2013-04-26 at 1.25.54 A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463"/>
            <a:ext cx="9144000" cy="4906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1540598"/>
            <a:ext cx="8566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800000"/>
                </a:solidFill>
                <a:latin typeface="Arial"/>
                <a:cs typeface="Arial"/>
              </a:rPr>
              <a:t>Girls wrote articles about possible future careers they would like to pursue</a:t>
            </a:r>
            <a:endParaRPr lang="en-US" sz="20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pic>
        <p:nvPicPr>
          <p:cNvPr id="5" name="Picture 4" descr="Screen Shot 2013-04-26 at 12.54.46 P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115"/>
            <a:ext cx="9144000" cy="5551106"/>
          </a:xfrm>
          <a:prstGeom prst="rect">
            <a:avLst/>
          </a:prstGeom>
        </p:spPr>
      </p:pic>
      <p:pic>
        <p:nvPicPr>
          <p:cNvPr id="6" name="Picture 5" descr="Screen Shot 2013-04-30 at 12.21.09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02"/>
          <a:stretch/>
        </p:blipFill>
        <p:spPr>
          <a:xfrm>
            <a:off x="0" y="1366944"/>
            <a:ext cx="9144000" cy="567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2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62" y="632229"/>
            <a:ext cx="8441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1BB12"/>
                </a:solidFill>
                <a:latin typeface="Arial"/>
                <a:cs typeface="Arial"/>
              </a:rPr>
              <a:t>Lessons Learned</a:t>
            </a:r>
            <a:endParaRPr lang="en-US" sz="4000" b="1" dirty="0">
              <a:solidFill>
                <a:srgbClr val="F1BB12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061" y="1676401"/>
            <a:ext cx="8814405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Time between attribution of grant and first workshop session very limited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Establishing time &amp; place for extracurricular activity is a lengthy process, especially in public schools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Girls’ commitment is not easy to ensure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Passion for learning, enthusiasm and aptitude for online skill building are unlimited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Challenge: teaching these skills to girls while keeping it interactive &amp; fun</a:t>
            </a:r>
          </a:p>
          <a:p>
            <a:pPr marL="457200" indent="-457200">
              <a:buFont typeface="Arial"/>
              <a:buChar char="•"/>
            </a:pPr>
            <a:endParaRPr lang="en-US" sz="28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054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age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084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62" y="632229"/>
            <a:ext cx="8441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1BB12"/>
                </a:solidFill>
                <a:latin typeface="Arial"/>
                <a:cs typeface="Arial"/>
              </a:rPr>
              <a:t>Next Steps</a:t>
            </a:r>
            <a:endParaRPr lang="en-US" sz="4000" b="1" dirty="0">
              <a:solidFill>
                <a:srgbClr val="F1BB12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061" y="1676401"/>
            <a:ext cx="8814405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Along with “Girls Tech” at </a:t>
            </a:r>
            <a:r>
              <a:rPr lang="en-US" sz="2800" b="1" dirty="0" err="1" smtClean="0">
                <a:solidFill>
                  <a:schemeClr val="bg2"/>
                </a:solidFill>
                <a:latin typeface="Arial"/>
                <a:cs typeface="Arial"/>
              </a:rPr>
              <a:t>Sligo</a:t>
            </a: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 School, this is a valuable and all too rare initiative 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Curriculum must be developed in more detail to ensure transferability to other schools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Recruitment in future schools should be even more open &amp; inclusive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We believe our workshop has made a difference in how students perceive their expertise as potential sources of knowledge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Levels of confidence and ease with online tools have risen</a:t>
            </a:r>
            <a:endParaRPr lang="en-US" sz="28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3864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531" y="90366"/>
            <a:ext cx="84418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1BB12"/>
                </a:solidFill>
                <a:latin typeface="Arial"/>
                <a:cs typeface="Arial"/>
              </a:rPr>
              <a:t>Thank you – and a message from our partner</a:t>
            </a:r>
            <a:endParaRPr lang="en-US" sz="4000" b="1" dirty="0">
              <a:solidFill>
                <a:srgbClr val="F1BB12"/>
              </a:solidFill>
              <a:latin typeface="Arial"/>
              <a:cs typeface="Arial"/>
            </a:endParaRPr>
          </a:p>
        </p:txBody>
      </p:sp>
      <p:pic>
        <p:nvPicPr>
          <p:cNvPr id="7" name="Picture 6" descr="last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92"/>
          <a:stretch/>
        </p:blipFill>
        <p:spPr>
          <a:xfrm>
            <a:off x="0" y="1413804"/>
            <a:ext cx="9144000" cy="5444196"/>
          </a:xfrm>
          <a:prstGeom prst="rect">
            <a:avLst/>
          </a:prstGeom>
        </p:spPr>
      </p:pic>
      <p:pic>
        <p:nvPicPr>
          <p:cNvPr id="8" name="FIA Wikid GRRLs 130505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7601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81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9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0378" y="389583"/>
            <a:ext cx="5705641" cy="9144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1BB12"/>
                </a:solidFill>
                <a:latin typeface="Arial"/>
                <a:cs typeface="Arial"/>
              </a:rPr>
              <a:t>FIA Priorities - Issue </a:t>
            </a:r>
            <a:endParaRPr lang="en-US" sz="4000" b="1" dirty="0">
              <a:solidFill>
                <a:srgbClr val="F1BB12"/>
              </a:solidFill>
              <a:latin typeface="Arial"/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4423" y="1481898"/>
            <a:ext cx="8137044" cy="3682770"/>
          </a:xfrm>
        </p:spPr>
        <p:txBody>
          <a:bodyPr>
            <a:normAutofit/>
          </a:bodyPr>
          <a:lstStyle/>
          <a:p>
            <a:pPr>
              <a:buSzPct val="90000"/>
            </a:pPr>
            <a:r>
              <a:rPr lang="en-US" sz="2800" b="1" dirty="0" smtClean="0">
                <a:solidFill>
                  <a:srgbClr val="800000"/>
                </a:solidFill>
                <a:latin typeface="Arial"/>
                <a:cs typeface="Arial"/>
              </a:rPr>
              <a:t>PROBLEM: </a:t>
            </a:r>
            <a:r>
              <a:rPr lang="en-US" sz="2800" b="1" dirty="0" smtClean="0">
                <a:latin typeface="Arial"/>
                <a:cs typeface="Arial"/>
              </a:rPr>
              <a:t>only 12.6% Wikipedia contributors are women </a:t>
            </a:r>
            <a:r>
              <a:rPr lang="en-US" sz="2800" dirty="0" smtClean="0">
                <a:latin typeface="Arial"/>
                <a:cs typeface="Arial"/>
              </a:rPr>
              <a:t>(</a:t>
            </a:r>
            <a:r>
              <a:rPr lang="en-US" sz="2800" dirty="0" err="1" smtClean="0">
                <a:latin typeface="Arial"/>
                <a:cs typeface="Arial"/>
              </a:rPr>
              <a:t>Glott</a:t>
            </a:r>
            <a:r>
              <a:rPr lang="en-US" sz="2800" dirty="0" smtClean="0">
                <a:latin typeface="Arial"/>
                <a:cs typeface="Arial"/>
              </a:rPr>
              <a:t> </a:t>
            </a:r>
            <a:r>
              <a:rPr lang="en-US" sz="2800" dirty="0">
                <a:latin typeface="Arial"/>
                <a:cs typeface="Arial"/>
              </a:rPr>
              <a:t>&amp; </a:t>
            </a:r>
            <a:r>
              <a:rPr lang="en-US" sz="2800" dirty="0" err="1">
                <a:latin typeface="Arial"/>
                <a:cs typeface="Arial"/>
              </a:rPr>
              <a:t>Ghosh</a:t>
            </a:r>
            <a:r>
              <a:rPr lang="en-US" sz="2800" dirty="0">
                <a:latin typeface="Arial"/>
                <a:cs typeface="Arial"/>
              </a:rPr>
              <a:t>, </a:t>
            </a:r>
            <a:r>
              <a:rPr lang="en-US" sz="2800" dirty="0" smtClean="0">
                <a:latin typeface="Arial"/>
                <a:cs typeface="Arial"/>
              </a:rPr>
              <a:t>2010)</a:t>
            </a:r>
          </a:p>
          <a:p>
            <a:pPr>
              <a:buSzPct val="90000"/>
            </a:pPr>
            <a:r>
              <a:rPr lang="en-US" sz="2800" b="1" dirty="0" smtClean="0">
                <a:latin typeface="Arial"/>
                <a:cs typeface="Arial"/>
              </a:rPr>
              <a:t>More broadly, only 18% of Computer Science graduates are women </a:t>
            </a:r>
            <a:r>
              <a:rPr lang="en-US" sz="2800" dirty="0" smtClean="0">
                <a:latin typeface="Arial"/>
                <a:cs typeface="Arial"/>
              </a:rPr>
              <a:t>(NCWIT, 2010)</a:t>
            </a:r>
          </a:p>
          <a:p>
            <a:pPr>
              <a:buSzPct val="90000"/>
            </a:pPr>
            <a:r>
              <a:rPr lang="en-US" sz="2800" b="1" dirty="0" smtClean="0">
                <a:solidFill>
                  <a:srgbClr val="800000"/>
                </a:solidFill>
                <a:latin typeface="Arial"/>
                <a:cs typeface="Arial"/>
              </a:rPr>
              <a:t>Early </a:t>
            </a:r>
            <a:r>
              <a:rPr lang="en-US" sz="2800" b="1" dirty="0">
                <a:solidFill>
                  <a:srgbClr val="800000"/>
                </a:solidFill>
                <a:latin typeface="Arial"/>
                <a:cs typeface="Arial"/>
              </a:rPr>
              <a:t>participation </a:t>
            </a:r>
            <a:r>
              <a:rPr lang="en-US" sz="2800" b="1" dirty="0" smtClean="0">
                <a:solidFill>
                  <a:srgbClr val="800000"/>
                </a:solidFill>
                <a:latin typeface="Arial"/>
                <a:cs typeface="Arial"/>
              </a:rPr>
              <a:t>in and control </a:t>
            </a:r>
            <a:r>
              <a:rPr lang="en-US" sz="2800" b="1" dirty="0">
                <a:solidFill>
                  <a:srgbClr val="800000"/>
                </a:solidFill>
                <a:latin typeface="Arial"/>
                <a:cs typeface="Arial"/>
              </a:rPr>
              <a:t>over creation </a:t>
            </a:r>
            <a:r>
              <a:rPr lang="en-US" sz="2800" b="1" dirty="0" smtClean="0">
                <a:solidFill>
                  <a:srgbClr val="800000"/>
                </a:solidFill>
                <a:latin typeface="Arial"/>
                <a:cs typeface="Arial"/>
              </a:rPr>
              <a:t>of </a:t>
            </a:r>
            <a:r>
              <a:rPr lang="en-US" sz="2800" b="1" dirty="0">
                <a:solidFill>
                  <a:srgbClr val="800000"/>
                </a:solidFill>
                <a:latin typeface="Arial"/>
                <a:cs typeface="Arial"/>
              </a:rPr>
              <a:t>new technology </a:t>
            </a:r>
            <a:r>
              <a:rPr lang="en-US" sz="2800" b="1" dirty="0" smtClean="0">
                <a:solidFill>
                  <a:srgbClr val="800000"/>
                </a:solidFill>
                <a:latin typeface="Arial"/>
                <a:cs typeface="Arial"/>
              </a:rPr>
              <a:t>is crucial</a:t>
            </a:r>
          </a:p>
          <a:p>
            <a:pPr>
              <a:buSzPct val="90000"/>
              <a:buFont typeface="Wingdings" charset="2"/>
              <a:buChar char=""/>
            </a:pPr>
            <a:endParaRPr lang="en-US" sz="2800" b="1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8288" indent="0">
              <a:buSzPct val="90000"/>
              <a:buNone/>
            </a:pPr>
            <a:endParaRPr lang="en-US" sz="28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8288" indent="0">
              <a:buSzPct val="90000"/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18288" indent="0">
              <a:buSzPct val="90000"/>
              <a:buNone/>
            </a:pPr>
            <a:endParaRPr lang="en-US" sz="2800" dirty="0" smtClean="0">
              <a:latin typeface="Arial"/>
              <a:cs typeface="Arial"/>
            </a:endParaRPr>
          </a:p>
          <a:p>
            <a:pPr marL="18288" indent="0">
              <a:buSzPct val="90000"/>
              <a:buNone/>
            </a:pPr>
            <a:endParaRPr lang="en-US" sz="2800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139" y="5164668"/>
            <a:ext cx="810260" cy="810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2017" y="5164668"/>
            <a:ext cx="810260" cy="810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8650" y="5164668"/>
            <a:ext cx="810260" cy="8102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92158" y="6002968"/>
            <a:ext cx="15311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Arial"/>
                <a:cs typeface="Arial"/>
              </a:rPr>
              <a:t>EQUITY</a:t>
            </a:r>
            <a:endParaRPr lang="en-US" sz="2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74128" y="6003723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Arial"/>
                <a:cs typeface="Arial"/>
              </a:rPr>
              <a:t>LITERACY</a:t>
            </a:r>
            <a:endParaRPr lang="en-US" sz="2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46019" y="5992356"/>
            <a:ext cx="21395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800000"/>
                </a:solidFill>
                <a:latin typeface="Arial"/>
                <a:cs typeface="Arial"/>
              </a:rPr>
              <a:t>TRANSFER</a:t>
            </a:r>
            <a:endParaRPr lang="en-US" sz="2800" b="1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883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60421" y="389583"/>
            <a:ext cx="6684211" cy="9144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1BB12"/>
                </a:solidFill>
                <a:latin typeface="Arial"/>
                <a:cs typeface="Arial"/>
              </a:rPr>
              <a:t>FIA Priorities - Solution</a:t>
            </a:r>
            <a:endParaRPr lang="en-US" sz="4000" b="1" dirty="0">
              <a:solidFill>
                <a:srgbClr val="F1BB12"/>
              </a:solidFill>
              <a:latin typeface="Arial"/>
              <a:cs typeface="Arial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707" y="1600430"/>
            <a:ext cx="8044392" cy="499086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SzPct val="90000"/>
              <a:buNone/>
            </a:pPr>
            <a:r>
              <a:rPr lang="en-US" sz="3200" b="1" dirty="0" smtClean="0">
                <a:solidFill>
                  <a:srgbClr val="921F07"/>
                </a:solidFill>
                <a:latin typeface="Arial"/>
                <a:cs typeface="Arial"/>
              </a:rPr>
              <a:t>Online &amp; multimedia skills</a:t>
            </a:r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/>
              </a:rPr>
              <a:t>:</a:t>
            </a:r>
          </a:p>
          <a:p>
            <a:pPr>
              <a:spcBef>
                <a:spcPts val="0"/>
              </a:spcBef>
              <a:buSzPct val="90000"/>
            </a:pPr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/>
              </a:rPr>
              <a:t>Useful in both educational and job contexts, making IT sphere accessible</a:t>
            </a:r>
          </a:p>
          <a:p>
            <a:pPr>
              <a:spcBef>
                <a:spcPts val="0"/>
              </a:spcBef>
              <a:buSzPct val="90000"/>
            </a:pPr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/>
              </a:rPr>
              <a:t>Help to boost confidence</a:t>
            </a:r>
          </a:p>
          <a:p>
            <a:pPr lvl="2">
              <a:spcBef>
                <a:spcPts val="0"/>
              </a:spcBef>
              <a:buSzPct val="90000"/>
            </a:pPr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/>
                <a:sym typeface="Wingdings"/>
              </a:rPr>
              <a:t>speak out on online platforms</a:t>
            </a:r>
            <a:endParaRPr lang="en-US" sz="3200" b="1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>
              <a:spcBef>
                <a:spcPts val="0"/>
              </a:spcBef>
              <a:buSzPct val="90000"/>
            </a:pPr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/>
              </a:rPr>
              <a:t>Help to improve self-perception</a:t>
            </a:r>
          </a:p>
          <a:p>
            <a:pPr lvl="2">
              <a:spcBef>
                <a:spcPts val="0"/>
              </a:spcBef>
              <a:buSzPct val="90000"/>
            </a:pPr>
            <a:r>
              <a:rPr lang="en-US" sz="3200" b="1" dirty="0" smtClean="0">
                <a:solidFill>
                  <a:srgbClr val="333333"/>
                </a:solidFill>
                <a:latin typeface="Arial"/>
                <a:cs typeface="Arial"/>
                <a:sym typeface="Wingdings"/>
              </a:rPr>
              <a:t>be able to teach others, become an expert</a:t>
            </a:r>
          </a:p>
          <a:p>
            <a:pPr marL="384048" lvl="1" indent="0">
              <a:spcBef>
                <a:spcPts val="0"/>
              </a:spcBef>
              <a:buSzPct val="90000"/>
              <a:buNone/>
            </a:pPr>
            <a:endParaRPr lang="en-US" sz="3400" b="1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18288" indent="0">
              <a:spcBef>
                <a:spcPts val="0"/>
              </a:spcBef>
              <a:buSzPct val="90000"/>
              <a:buNone/>
            </a:pPr>
            <a:endParaRPr lang="en-US" sz="40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18288" indent="0">
              <a:spcBef>
                <a:spcPts val="0"/>
              </a:spcBef>
              <a:buSzPct val="90000"/>
              <a:buNone/>
            </a:pPr>
            <a:endParaRPr lang="en-US" sz="30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18288" indent="0">
              <a:spcBef>
                <a:spcPts val="0"/>
              </a:spcBef>
              <a:buSzPct val="90000"/>
              <a:buNone/>
            </a:pPr>
            <a:endParaRPr lang="en-US" sz="3000" dirty="0" smtClean="0">
              <a:solidFill>
                <a:srgbClr val="333333"/>
              </a:solidFill>
              <a:latin typeface="Arial"/>
              <a:cs typeface="Arial"/>
            </a:endParaRPr>
          </a:p>
          <a:p>
            <a:pPr marL="18288" indent="0">
              <a:spcBef>
                <a:spcPts val="0"/>
              </a:spcBef>
              <a:buSzPct val="90000"/>
              <a:buNone/>
            </a:pPr>
            <a:endParaRPr lang="en-US" sz="3000" dirty="0" smtClean="0">
              <a:solidFill>
                <a:srgbClr val="33333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373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062" y="1597763"/>
            <a:ext cx="8044392" cy="451784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SzPct val="90000"/>
              <a:buNone/>
            </a:pPr>
            <a:r>
              <a:rPr lang="en-US" sz="3600" b="1" dirty="0" smtClean="0">
                <a:latin typeface="Arial"/>
                <a:cs typeface="Arial"/>
              </a:rPr>
              <a:t>Our project in numbers:</a:t>
            </a:r>
          </a:p>
          <a:p>
            <a:pPr>
              <a:spcBef>
                <a:spcPts val="0"/>
              </a:spcBef>
              <a:buSzPct val="90000"/>
            </a:pPr>
            <a:r>
              <a:rPr lang="en-US" sz="3600" b="1" dirty="0" smtClean="0">
                <a:latin typeface="Arial"/>
                <a:cs typeface="Arial"/>
              </a:rPr>
              <a:t>1 independent Wiki platform</a:t>
            </a:r>
          </a:p>
          <a:p>
            <a:pPr marL="0" indent="0">
              <a:spcBef>
                <a:spcPts val="0"/>
              </a:spcBef>
              <a:buSzPct val="90000"/>
              <a:buNone/>
            </a:pPr>
            <a:r>
              <a:rPr lang="en-US" sz="3600" b="1" dirty="0" smtClean="0">
                <a:latin typeface="Arial"/>
                <a:cs typeface="Arial"/>
              </a:rPr>
              <a:t> 	</a:t>
            </a:r>
            <a:r>
              <a:rPr lang="en-US" sz="3600" b="1" dirty="0" err="1" smtClean="0">
                <a:solidFill>
                  <a:srgbClr val="921F07"/>
                </a:solidFill>
                <a:latin typeface="Arial"/>
                <a:cs typeface="Arial"/>
              </a:rPr>
              <a:t>wikispaces.com</a:t>
            </a:r>
            <a:r>
              <a:rPr lang="en-US" sz="3600" b="1" dirty="0" smtClean="0">
                <a:solidFill>
                  <a:srgbClr val="921F07"/>
                </a:solidFill>
                <a:latin typeface="Arial"/>
                <a:cs typeface="Arial"/>
              </a:rPr>
              <a:t>/</a:t>
            </a:r>
            <a:r>
              <a:rPr lang="en-US" sz="3600" b="1" dirty="0" err="1" smtClean="0">
                <a:solidFill>
                  <a:srgbClr val="921F07"/>
                </a:solidFill>
                <a:latin typeface="Arial"/>
                <a:cs typeface="Arial"/>
              </a:rPr>
              <a:t>wikidgrrls</a:t>
            </a:r>
            <a:r>
              <a:rPr lang="en-US" sz="3600" b="1" dirty="0" smtClean="0">
                <a:solidFill>
                  <a:srgbClr val="921F07"/>
                </a:solidFill>
                <a:latin typeface="Arial"/>
                <a:cs typeface="Arial"/>
              </a:rPr>
              <a:t> </a:t>
            </a:r>
          </a:p>
          <a:p>
            <a:pPr>
              <a:spcBef>
                <a:spcPts val="0"/>
              </a:spcBef>
              <a:buSzPct val="90000"/>
            </a:pPr>
            <a:r>
              <a:rPr lang="en-US" sz="3600" b="1" dirty="0" smtClean="0">
                <a:latin typeface="Arial"/>
                <a:cs typeface="Arial"/>
                <a:sym typeface="Wingdings"/>
              </a:rPr>
              <a:t> 3 public and 1 private (official partner – Barrie School)</a:t>
            </a:r>
          </a:p>
          <a:p>
            <a:pPr>
              <a:spcBef>
                <a:spcPts val="0"/>
              </a:spcBef>
              <a:buSzPct val="90000"/>
            </a:pPr>
            <a:r>
              <a:rPr lang="en-US" sz="3600" b="1" dirty="0">
                <a:latin typeface="Arial"/>
                <a:cs typeface="Arial"/>
                <a:sym typeface="Wingdings"/>
              </a:rPr>
              <a:t> </a:t>
            </a:r>
            <a:r>
              <a:rPr lang="en-US" sz="3600" b="1" dirty="0" smtClean="0">
                <a:latin typeface="Arial"/>
                <a:cs typeface="Arial"/>
                <a:sym typeface="Wingdings"/>
              </a:rPr>
              <a:t>7-9 weeks of 1 hour workshops</a:t>
            </a:r>
          </a:p>
          <a:p>
            <a:pPr>
              <a:spcBef>
                <a:spcPts val="0"/>
              </a:spcBef>
              <a:buSzPct val="90000"/>
            </a:pPr>
            <a:r>
              <a:rPr lang="en-US" sz="3600" b="1" dirty="0">
                <a:latin typeface="Arial"/>
                <a:cs typeface="Arial"/>
                <a:sym typeface="Wingdings"/>
              </a:rPr>
              <a:t> </a:t>
            </a:r>
            <a:r>
              <a:rPr lang="en-US" sz="3600" b="1" dirty="0" smtClean="0">
                <a:latin typeface="Arial"/>
                <a:cs typeface="Arial"/>
                <a:sym typeface="Wingdings"/>
              </a:rPr>
              <a:t>36 girls of diverse backgrounds</a:t>
            </a:r>
            <a:r>
              <a:rPr lang="en-US" sz="3400" b="1" dirty="0" smtClean="0">
                <a:latin typeface="Arial"/>
                <a:cs typeface="Arial"/>
              </a:rPr>
              <a:t>          </a:t>
            </a:r>
          </a:p>
          <a:p>
            <a:pPr marL="18288" indent="0">
              <a:spcBef>
                <a:spcPts val="0"/>
              </a:spcBef>
              <a:buSzPct val="90000"/>
              <a:buNone/>
            </a:pPr>
            <a:r>
              <a:rPr lang="en-US" sz="3400" b="1" dirty="0" smtClean="0">
                <a:latin typeface="Arial"/>
                <a:cs typeface="Arial"/>
                <a:sym typeface="Wingdings"/>
              </a:rPr>
              <a:t>   </a:t>
            </a:r>
          </a:p>
          <a:p>
            <a:pPr marL="384048" lvl="1" indent="0">
              <a:spcBef>
                <a:spcPts val="0"/>
              </a:spcBef>
              <a:buSzPct val="90000"/>
              <a:buNone/>
            </a:pPr>
            <a:endParaRPr lang="en-US" sz="3400" b="1" dirty="0" smtClean="0">
              <a:latin typeface="Arial"/>
              <a:cs typeface="Arial"/>
            </a:endParaRPr>
          </a:p>
          <a:p>
            <a:pPr marL="18288" indent="0">
              <a:spcBef>
                <a:spcPts val="0"/>
              </a:spcBef>
              <a:buSzPct val="90000"/>
              <a:buNone/>
            </a:pPr>
            <a:endParaRPr lang="en-US" sz="400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 marL="18288" indent="0">
              <a:spcBef>
                <a:spcPts val="0"/>
              </a:spcBef>
              <a:buSzPct val="90000"/>
              <a:buNone/>
            </a:pPr>
            <a:endParaRPr lang="en-US" sz="3000" dirty="0" smtClean="0">
              <a:latin typeface="Arial"/>
              <a:cs typeface="Arial"/>
            </a:endParaRPr>
          </a:p>
          <a:p>
            <a:pPr marL="18288" indent="0">
              <a:spcBef>
                <a:spcPts val="0"/>
              </a:spcBef>
              <a:buSzPct val="90000"/>
              <a:buNone/>
            </a:pPr>
            <a:endParaRPr lang="en-US" sz="3000" dirty="0" smtClean="0">
              <a:latin typeface="Arial"/>
              <a:cs typeface="Arial"/>
            </a:endParaRPr>
          </a:p>
          <a:p>
            <a:pPr marL="18288" indent="0">
              <a:spcBef>
                <a:spcPts val="0"/>
              </a:spcBef>
              <a:buSzPct val="90000"/>
              <a:buNone/>
            </a:pPr>
            <a:endParaRPr lang="en-US" sz="3000" dirty="0" smtClean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1062" y="675008"/>
            <a:ext cx="8441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1BB12"/>
                </a:solidFill>
                <a:latin typeface="Arial"/>
                <a:cs typeface="Arial"/>
              </a:rPr>
              <a:t>WikidGRRLs</a:t>
            </a:r>
            <a:r>
              <a:rPr lang="en-US" sz="4000" b="1" dirty="0" smtClean="0">
                <a:solidFill>
                  <a:srgbClr val="F1BB12"/>
                </a:solidFill>
                <a:latin typeface="Arial"/>
                <a:cs typeface="Arial"/>
              </a:rPr>
              <a:t>: Feb 5 – May 6, 2013 </a:t>
            </a:r>
            <a:endParaRPr lang="en-US" sz="4000" b="1" dirty="0">
              <a:solidFill>
                <a:srgbClr val="F1BB1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21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004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7" y="0"/>
            <a:ext cx="9130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0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62" y="598362"/>
            <a:ext cx="8441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1BB12"/>
                </a:solidFill>
                <a:latin typeface="Arial"/>
                <a:cs typeface="Arial"/>
              </a:rPr>
              <a:t>Pre-workshop survey: Findings</a:t>
            </a:r>
            <a:endParaRPr lang="en-US" sz="4000" b="1" dirty="0">
              <a:solidFill>
                <a:srgbClr val="F1BB12"/>
              </a:solidFill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1061" y="1542717"/>
            <a:ext cx="881440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Our students use computers and internet from age 5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65% have their own computer, 60% have smartphones with internet access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Most participants know how to search on Google and share images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While interpersonal communication skills are high, knowledge-sharing and creation skills are low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Only 40% of girls knew what a Wiki is or how to create an online survey</a:t>
            </a:r>
          </a:p>
        </p:txBody>
      </p:sp>
    </p:spTree>
    <p:extLst>
      <p:ext uri="{BB962C8B-B14F-4D97-AF65-F5344CB8AC3E}">
        <p14:creationId xmlns:p14="http://schemas.microsoft.com/office/powerpoint/2010/main" val="12925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2130" y="51066"/>
            <a:ext cx="8441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F1BB12"/>
                </a:solidFill>
                <a:latin typeface="Arial"/>
                <a:cs typeface="Arial"/>
              </a:rPr>
              <a:t>Greenbelt Middle</a:t>
            </a:r>
            <a:endParaRPr lang="en-US" sz="4000" b="1" dirty="0">
              <a:solidFill>
                <a:srgbClr val="F1BB12"/>
              </a:solidFill>
              <a:latin typeface="Arial"/>
              <a:cs typeface="Arial"/>
            </a:endParaRPr>
          </a:p>
        </p:txBody>
      </p:sp>
      <p:pic>
        <p:nvPicPr>
          <p:cNvPr id="2" name="Picture 1" descr="IMG_0025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0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62" y="632229"/>
            <a:ext cx="8441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1BB12"/>
                </a:solidFill>
                <a:latin typeface="Arial"/>
                <a:cs typeface="Arial"/>
              </a:rPr>
              <a:t>Process &amp; Strategies</a:t>
            </a:r>
            <a:endParaRPr lang="en-US" sz="4000" b="1" dirty="0">
              <a:solidFill>
                <a:srgbClr val="F1BB12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1061" y="1485901"/>
            <a:ext cx="8814405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Direct contact with partners in each school, establishment of working space and recruitment of girls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Team blog at </a:t>
            </a:r>
            <a:r>
              <a:rPr lang="en-US" sz="2800" b="1" dirty="0" err="1" smtClean="0">
                <a:solidFill>
                  <a:schemeClr val="bg2"/>
                </a:solidFill>
                <a:latin typeface="Arial"/>
                <a:cs typeface="Arial"/>
              </a:rPr>
              <a:t>blog.umd.edu</a:t>
            </a: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/</a:t>
            </a:r>
            <a:r>
              <a:rPr lang="en-US" sz="2800" b="1" dirty="0" err="1" smtClean="0">
                <a:solidFill>
                  <a:schemeClr val="bg2"/>
                </a:solidFill>
                <a:latin typeface="Arial"/>
                <a:cs typeface="Arial"/>
              </a:rPr>
              <a:t>wikidgrrls</a:t>
            </a: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, tweeting &amp; publicizing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Over a period of 10 weeks, team members met four times in order to discuss lesson plans in detail (consistent across the four schools)</a:t>
            </a: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Skills taught were applied directly to the creation of articles on the private </a:t>
            </a:r>
            <a:r>
              <a:rPr lang="en-US" sz="2800" b="1" dirty="0" err="1" smtClean="0">
                <a:solidFill>
                  <a:schemeClr val="bg2"/>
                </a:solidFill>
                <a:latin typeface="Arial"/>
                <a:cs typeface="Arial"/>
              </a:rPr>
              <a:t>Wikispace</a:t>
            </a:r>
            <a:endParaRPr lang="en-US" sz="2800" b="1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chemeClr val="bg2"/>
                </a:solidFill>
                <a:latin typeface="Arial"/>
                <a:cs typeface="Arial"/>
              </a:rPr>
              <a:t>Girls from each school could see the progress made by everyone else in the project</a:t>
            </a:r>
            <a:endParaRPr lang="en-US" sz="2800" b="1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6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2130" y="51066"/>
            <a:ext cx="8441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solidFill>
                  <a:srgbClr val="F1BB12"/>
                </a:solidFill>
                <a:latin typeface="Arial"/>
                <a:cs typeface="Arial"/>
              </a:rPr>
              <a:t>Barrie School</a:t>
            </a:r>
            <a:endParaRPr lang="en-US" sz="4000" b="1" dirty="0">
              <a:solidFill>
                <a:srgbClr val="F1BB12"/>
              </a:solidFill>
              <a:latin typeface="Arial"/>
              <a:cs typeface="Arial"/>
            </a:endParaRPr>
          </a:p>
        </p:txBody>
      </p:sp>
      <p:pic>
        <p:nvPicPr>
          <p:cNvPr id="2" name="Picture 1" descr="IMG_1290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830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499" b="1862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758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recedent">
  <a:themeElements>
    <a:clrScheme name="Precedent">
      <a:dk1>
        <a:srgbClr val="921F07"/>
      </a:dk1>
      <a:lt1>
        <a:sysClr val="window" lastClr="FFFFFF"/>
      </a:lt1>
      <a:dk2>
        <a:srgbClr val="333333"/>
      </a:dk2>
      <a:lt2>
        <a:srgbClr val="E5E5D3"/>
      </a:lt2>
      <a:accent1>
        <a:srgbClr val="993232"/>
      </a:accent1>
      <a:accent2>
        <a:srgbClr val="9B6C34"/>
      </a:accent2>
      <a:accent3>
        <a:srgbClr val="736C5D"/>
      </a:accent3>
      <a:accent4>
        <a:srgbClr val="C9972B"/>
      </a:accent4>
      <a:accent5>
        <a:srgbClr val="C95F2B"/>
      </a:accent5>
      <a:accent6>
        <a:srgbClr val="8F7A05"/>
      </a:accent6>
      <a:hlink>
        <a:srgbClr val="933926"/>
      </a:hlink>
      <a:folHlink>
        <a:srgbClr val="916019"/>
      </a:folHlink>
    </a:clrScheme>
    <a:fontScheme name="Precedent">
      <a:majorFont>
        <a:latin typeface="Perpetua Titling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Precedent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tint val="100000"/>
                <a:shade val="30000"/>
                <a:satMod val="135000"/>
              </a:schemeClr>
            </a:gs>
          </a:gsLst>
          <a:path path="circle">
            <a:fillToRect l="70000" t="10000" b="7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5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25400" dir="4800000" sx="103000" sy="103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3000000"/>
            </a:lightRig>
          </a:scene3d>
          <a:sp3d prstMaterial="softEdge">
            <a:bevelT w="0" h="0"/>
          </a:sp3d>
        </a:effectStyle>
        <a:effectStyle>
          <a:effectLst>
            <a:innerShdw blurRad="127000" dist="38100" dir="13200000">
              <a:srgbClr val="000000">
                <a:alpha val="75000"/>
              </a:srgbClr>
            </a:innerShdw>
            <a:outerShdw blurRad="38100" dist="12700" dir="1800000" sx="101000" sy="101000" rotWithShape="0">
              <a:srgbClr val="000000">
                <a:alpha val="40000"/>
              </a:srgbClr>
            </a:outerShdw>
            <a:reflection blurRad="127000" stA="25000" endPos="30000" dist="12700" dir="5400000" sy="-100000" rotWithShape="0"/>
          </a:effectLst>
          <a:scene3d>
            <a:camera prst="orthographicFront">
              <a:rot lat="0" lon="0" rev="0"/>
            </a:camera>
            <a:lightRig rig="twoPt" dir="t">
              <a:rot lat="0" lon="0" rev="12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35000"/>
              </a:schemeClr>
            </a:gs>
            <a:gs pos="100000">
              <a:schemeClr val="phClr">
                <a:shade val="30000"/>
                <a:satMod val="150000"/>
              </a:schemeClr>
            </a:gs>
          </a:gsLst>
          <a:path path="circle">
            <a:fillToRect t="10000" r="70000" b="7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30000"/>
                <a:lumMod val="80000"/>
              </a:schemeClr>
              <a:schemeClr val="phClr">
                <a:satMod val="15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Precedent.thmx</Template>
  <TotalTime>1045</TotalTime>
  <Words>533</Words>
  <Application>Microsoft Macintosh PowerPoint</Application>
  <PresentationFormat>On-screen Show (4:3)</PresentationFormat>
  <Paragraphs>82</Paragraphs>
  <Slides>15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Precedent</vt:lpstr>
      <vt:lpstr>PowerPoint Presentation</vt:lpstr>
      <vt:lpstr>FIA Priorities - Issue </vt:lpstr>
      <vt:lpstr>FIA Priorities - Solution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Wikipedia’s Gender Gap</dc:title>
  <dc:creator>Jerone Anderson</dc:creator>
  <cp:lastModifiedBy>Joanna Margueritte-Giecewicz</cp:lastModifiedBy>
  <cp:revision>87</cp:revision>
  <dcterms:created xsi:type="dcterms:W3CDTF">2012-04-21T15:20:32Z</dcterms:created>
  <dcterms:modified xsi:type="dcterms:W3CDTF">2013-05-06T04:40:35Z</dcterms:modified>
</cp:coreProperties>
</file>