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83" r:id="rId3"/>
    <p:sldId id="292" r:id="rId4"/>
    <p:sldId id="293" r:id="rId5"/>
    <p:sldId id="286" r:id="rId6"/>
    <p:sldId id="288" r:id="rId7"/>
    <p:sldId id="289" r:id="rId8"/>
    <p:sldId id="290" r:id="rId9"/>
    <p:sldId id="259" r:id="rId10"/>
    <p:sldId id="291" r:id="rId11"/>
    <p:sldId id="268" r:id="rId12"/>
    <p:sldId id="278" r:id="rId13"/>
    <p:sldId id="297" r:id="rId14"/>
    <p:sldId id="298" r:id="rId15"/>
    <p:sldId id="299" r:id="rId16"/>
    <p:sldId id="261" r:id="rId17"/>
    <p:sldId id="262" r:id="rId18"/>
    <p:sldId id="300" r:id="rId19"/>
    <p:sldId id="263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28" autoAdjust="0"/>
  </p:normalViewPr>
  <p:slideViewPr>
    <p:cSldViewPr>
      <p:cViewPr varScale="1">
        <p:scale>
          <a:sx n="59" d="100"/>
          <a:sy n="59" d="100"/>
        </p:scale>
        <p:origin x="-16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0573B-DCB4-452C-8473-FB359421B10F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22513-E225-4253-BAA0-610060F72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24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22513-E225-4253-BAA0-610060F721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5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22513-E225-4253-BAA0-610060F721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80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22513-E225-4253-BAA0-610060F721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80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22513-E225-4253-BAA0-610060F721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80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22513-E225-4253-BAA0-610060F721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80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22513-E225-4253-BAA0-610060F721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80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22513-E225-4253-BAA0-610060F721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80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22513-E225-4253-BAA0-610060F721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36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22513-E225-4253-BAA0-610060F721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20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22513-E225-4253-BAA0-610060F7213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09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22513-E225-4253-BAA0-610060F7213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6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22513-E225-4253-BAA0-610060F721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10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22513-E225-4253-BAA0-610060F721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10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22513-E225-4253-BAA0-610060F721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10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22513-E225-4253-BAA0-610060F721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33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22513-E225-4253-BAA0-610060F721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33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22513-E225-4253-BAA0-610060F721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33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22513-E225-4253-BAA0-610060F721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33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22513-E225-4253-BAA0-610060F721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1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B3A8-20FD-4825-B75E-43EC57C82ECB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5B39-FF22-4EA8-B617-0B167AE78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6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B3A8-20FD-4825-B75E-43EC57C82ECB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5B39-FF22-4EA8-B617-0B167AE78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8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B3A8-20FD-4825-B75E-43EC57C82ECB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5B39-FF22-4EA8-B617-0B167AE78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5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B3A8-20FD-4825-B75E-43EC57C82ECB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5B39-FF22-4EA8-B617-0B167AE78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1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B3A8-20FD-4825-B75E-43EC57C82ECB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5B39-FF22-4EA8-B617-0B167AE78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B3A8-20FD-4825-B75E-43EC57C82ECB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5B39-FF22-4EA8-B617-0B167AE78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1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B3A8-20FD-4825-B75E-43EC57C82ECB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5B39-FF22-4EA8-B617-0B167AE78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0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B3A8-20FD-4825-B75E-43EC57C82ECB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5B39-FF22-4EA8-B617-0B167AE78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10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B3A8-20FD-4825-B75E-43EC57C82ECB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5B39-FF22-4EA8-B617-0B167AE78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B3A8-20FD-4825-B75E-43EC57C82ECB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5B39-FF22-4EA8-B617-0B167AE78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7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DB3A8-20FD-4825-B75E-43EC57C82ECB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5B39-FF22-4EA8-B617-0B167AE78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1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DB3A8-20FD-4825-B75E-43EC57C82ECB}" type="datetimeFigureOut">
              <a:rPr lang="en-US" smtClean="0"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5B39-FF22-4EA8-B617-0B167AE78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8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microsoft.com/office/2007/relationships/hdphoto" Target="../media/hdphoto10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3.jpeg"/><Relationship Id="rId5" Type="http://schemas.openxmlformats.org/officeDocument/2006/relationships/image" Target="../media/image10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7.jpeg"/><Relationship Id="rId5" Type="http://schemas.openxmlformats.org/officeDocument/2006/relationships/image" Target="../media/image10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0.jpeg"/><Relationship Id="rId5" Type="http://schemas.openxmlformats.org/officeDocument/2006/relationships/image" Target="../media/image10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3.jpeg"/><Relationship Id="rId5" Type="http://schemas.openxmlformats.org/officeDocument/2006/relationships/image" Target="../media/image22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farm9.staticflickr.com/8528/8667680921_4f336b79d0_z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C2B847"/>
              </a:clrFrom>
              <a:clrTo>
                <a:srgbClr val="C2B847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6000"/>
                    </a14:imgEffect>
                    <a14:imgEffect>
                      <a14:colorTemperature colorTemp="8750"/>
                    </a14:imgEffect>
                    <a14:imgEffect>
                      <a14:saturation sat="1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56" t="5635" r="6448" b="5693"/>
          <a:stretch/>
        </p:blipFill>
        <p:spPr bwMode="auto">
          <a:xfrm>
            <a:off x="-82529" y="236374"/>
            <a:ext cx="9226529" cy="6697826"/>
          </a:xfrm>
          <a:prstGeom prst="rect">
            <a:avLst/>
          </a:prstGeom>
          <a:noFill/>
          <a:effectLst>
            <a:glow>
              <a:schemeClr val="accent1"/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encrypted-tbn0.gstatic.com/images?q=tbn:ANd9GcSuJG1k8M_i7imFUuKCSrrL_EemAIxpJIr32cA4SvPNZ16jNYw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891" y="215332"/>
            <a:ext cx="1981200" cy="51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mns.umd.edu/sites/default/files/uploads/images/logos/cmns_logo_mai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4246"/>
            <a:ext cx="3906046" cy="53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tmsp.umd.edu/images/ischool-umd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8" y="215332"/>
            <a:ext cx="2401887" cy="52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3505200"/>
            <a:ext cx="807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+mj-lt"/>
                <a:cs typeface="Times New Roman" pitchFamily="18" charset="0"/>
              </a:rPr>
              <a:t>Safe Space and Knowledge Discovery: </a:t>
            </a:r>
          </a:p>
          <a:p>
            <a:pPr algn="ctr"/>
            <a:r>
              <a:rPr lang="en-US" sz="3600" b="1" dirty="0" smtClean="0">
                <a:latin typeface="+mj-lt"/>
                <a:cs typeface="Times New Roman" pitchFamily="18" charset="0"/>
              </a:rPr>
              <a:t>Social Media in the National Parks</a:t>
            </a:r>
            <a:endParaRPr lang="en-US" sz="3600" b="1" dirty="0">
              <a:latin typeface="+mj-lt"/>
              <a:cs typeface="Times New Roman" pitchFamily="18" charset="0"/>
            </a:endParaRPr>
          </a:p>
        </p:txBody>
      </p:sp>
      <p:sp>
        <p:nvSpPr>
          <p:cNvPr id="2" name="AutoShape 2" descr="https://mail-attachment.googleusercontent.com/attachment/u/0/?ui=2&amp;ik=7a40ed5663&amp;view=att&amp;th=13e58c564daca759&amp;attid=0.2&amp;disp=inline&amp;safe=1&amp;zw&amp;saduie=AG9B_P-KS5-HCzrbOCeDJfblkp-n&amp;sadet=1367344519918&amp;sads=NWg3yE5ETo35bfWqwV6iRN0VTe8&amp;sadssc=1"/>
          <p:cNvSpPr>
            <a:spLocks noChangeAspect="1" noChangeArrowheads="1"/>
          </p:cNvSpPr>
          <p:nvPr/>
        </p:nvSpPr>
        <p:spPr bwMode="auto">
          <a:xfrm>
            <a:off x="155575" y="-2909888"/>
            <a:ext cx="4705350" cy="607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mail-attachment.googleusercontent.com/attachment/u/0/?ui=2&amp;ik=7a40ed5663&amp;view=att&amp;th=13e58c564daca759&amp;attid=0.2&amp;disp=inline&amp;safe=1&amp;zw&amp;saduie=AG9B_P-KS5-HCzrbOCeDJfblkp-n&amp;sadet=1367344519918&amp;sads=NWg3yE5ETo35bfWqwV6iRN0VTe8&amp;sadssc=1"/>
          <p:cNvSpPr>
            <a:spLocks noChangeAspect="1" noChangeArrowheads="1"/>
          </p:cNvSpPr>
          <p:nvPr/>
        </p:nvSpPr>
        <p:spPr bwMode="auto">
          <a:xfrm>
            <a:off x="307975" y="-2757488"/>
            <a:ext cx="4705350" cy="607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C:\Users\Claire\AppData\Local\Temp\Mega_Project_Colo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43" y="5155406"/>
            <a:ext cx="1201343" cy="155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4705290"/>
            <a:ext cx="9108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  <a:cs typeface="Times New Roman" pitchFamily="18" charset="0"/>
              </a:rPr>
              <a:t>Mega </a:t>
            </a:r>
            <a:r>
              <a:rPr lang="en-US" sz="2000" b="1" dirty="0" err="1" smtClean="0">
                <a:latin typeface="+mj-lt"/>
                <a:cs typeface="Times New Roman" pitchFamily="18" charset="0"/>
              </a:rPr>
              <a:t>Subramaniam</a:t>
            </a:r>
            <a:r>
              <a:rPr lang="en-US" sz="2000" b="1" dirty="0" smtClean="0">
                <a:latin typeface="+mj-lt"/>
                <a:cs typeface="Times New Roman" pitchFamily="18" charset="0"/>
              </a:rPr>
              <a:t>, Claire Valdivia, Tony </a:t>
            </a:r>
            <a:r>
              <a:rPr lang="en-US" sz="2000" b="1" dirty="0" err="1" smtClean="0">
                <a:latin typeface="+mj-lt"/>
                <a:cs typeface="Times New Roman" pitchFamily="18" charset="0"/>
              </a:rPr>
              <a:t>Pellicone</a:t>
            </a:r>
            <a:r>
              <a:rPr lang="en-US" sz="2000" b="1" dirty="0" smtClean="0">
                <a:latin typeface="+mj-lt"/>
                <a:cs typeface="Times New Roman" pitchFamily="18" charset="0"/>
              </a:rPr>
              <a:t>, Zach Neigh, Mandy Lowman</a:t>
            </a:r>
            <a:endParaRPr lang="en-US" sz="20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4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5562600" y="2133600"/>
            <a:ext cx="2635469" cy="1905000"/>
          </a:xfrm>
          <a:prstGeom prst="wedgeRoundRectCallout">
            <a:avLst>
              <a:gd name="adj1" fmla="val -46288"/>
              <a:gd name="adj2" fmla="val 13794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Give </a:t>
            </a:r>
            <a:r>
              <a:rPr lang="en-US" sz="2400" b="1" dirty="0"/>
              <a:t>kids the space to do what they want. Don’t block </a:t>
            </a:r>
            <a:r>
              <a:rPr lang="en-US" sz="2400" b="1" dirty="0" smtClean="0"/>
              <a:t>everything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685800" y="58674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000" b="1" i="1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WHAT IS IMPORTANT TO TWEENS?</a:t>
            </a:r>
            <a:endParaRPr lang="en-US" sz="4000" b="1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559065" y="685800"/>
            <a:ext cx="2232135" cy="1676400"/>
          </a:xfrm>
          <a:prstGeom prst="wedgeRoundRectCallout">
            <a:avLst>
              <a:gd name="adj1" fmla="val -6773"/>
              <a:gd name="adj2" fmla="val 24802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The </a:t>
            </a:r>
            <a:r>
              <a:rPr lang="en-US" sz="2400" b="1" dirty="0"/>
              <a:t>most important thing </a:t>
            </a:r>
            <a:r>
              <a:rPr lang="en-US" sz="2400" b="1" dirty="0" smtClean="0"/>
              <a:t>is [having] fun</a:t>
            </a:r>
            <a:endParaRPr lang="en-US" sz="2400" b="1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338301" y="1981200"/>
            <a:ext cx="3178066" cy="2907948"/>
          </a:xfrm>
          <a:prstGeom prst="wedgeRoundRectCallout">
            <a:avLst>
              <a:gd name="adj1" fmla="val -3475"/>
              <a:gd name="adj2" fmla="val 78355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Let kids join, but monitor their accounts and if anything bad is said by or to them, ban whoever said it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5974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381000" y="304800"/>
            <a:ext cx="8534400" cy="2362200"/>
          </a:xfrm>
          <a:prstGeom prst="wedgeRoundRectCallout">
            <a:avLst>
              <a:gd name="adj1" fmla="val -18536"/>
              <a:gd name="adj2" fmla="val 81432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I’m trying to impress upon my son an openness and trust with people in general but not to give away that kind of information online and that’s a really difficult thing for him to understand for him right now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3352800"/>
            <a:ext cx="8115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000" b="1" i="1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WHAT</a:t>
            </a:r>
            <a:r>
              <a:rPr kumimoji="0" lang="en-US" sz="4000" b="1" i="1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KEEPS PARENTS UP AT NIGHT?</a:t>
            </a:r>
            <a:endParaRPr lang="en-US" sz="4000" b="1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48916" y="4495800"/>
            <a:ext cx="8229600" cy="1752600"/>
          </a:xfrm>
          <a:prstGeom prst="wedgeRoundRectCallout">
            <a:avLst>
              <a:gd name="adj1" fmla="val 763"/>
              <a:gd name="adj2" fmla="val -78840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And </a:t>
            </a:r>
            <a:r>
              <a:rPr lang="en-US" sz="3600" dirty="0"/>
              <a:t>the bullying aspect that they keep talking about in the media, so we just don’t [participate in social media</a:t>
            </a:r>
            <a:r>
              <a:rPr lang="en-US" sz="3600" dirty="0" smtClean="0"/>
              <a:t>].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3518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ail-attachment.googleusercontent.com/attachment/u/0/?ui=2&amp;ik=7a40ed5663&amp;view=att&amp;th=13e5d995a4b9db0d&amp;attid=0.1&amp;disp=inline&amp;realattid=f_hg5sq7m60&amp;safe=1&amp;zw&amp;saduie=AG9B_P-KS5-HCzrbOCeDJfblkp-n&amp;sadet=1367376366123&amp;sads=jQHhQ4d80KJCUS1sQJF-I9rHIrM"/>
          <p:cNvSpPr>
            <a:spLocks noChangeAspect="1" noChangeArrowheads="1"/>
          </p:cNvSpPr>
          <p:nvPr/>
        </p:nvSpPr>
        <p:spPr bwMode="auto">
          <a:xfrm>
            <a:off x="155575" y="-2909888"/>
            <a:ext cx="7858125" cy="607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 descr="C:\Users\Claire\AppData\Local\Temp\infograph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009529" cy="696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28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laire\AppData\Local\Temp\circle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485" b="79152" l="5255" r="898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2" t="14737" r="10648" b="20468"/>
          <a:stretch/>
        </p:blipFill>
        <p:spPr bwMode="auto">
          <a:xfrm>
            <a:off x="151437" y="381000"/>
            <a:ext cx="3201363" cy="31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mail-attachment.googleusercontent.com/attachment/u/0/?ui=2&amp;ik=7a40ed5663&amp;view=att&amp;th=13e5d995a4b9db0d&amp;attid=0.1&amp;disp=inline&amp;realattid=f_hg5sq7m60&amp;safe=1&amp;zw&amp;saduie=AG9B_P-KS5-HCzrbOCeDJfblkp-n&amp;sadet=1367376366123&amp;sads=jQHhQ4d80KJCUS1sQJF-I9rHIrM"/>
          <p:cNvSpPr>
            <a:spLocks noChangeAspect="1" noChangeArrowheads="1"/>
          </p:cNvSpPr>
          <p:nvPr/>
        </p:nvSpPr>
        <p:spPr bwMode="auto">
          <a:xfrm>
            <a:off x="155575" y="-2909888"/>
            <a:ext cx="7858125" cy="607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 descr="C:\Users\Claire\AppData\Local\Temp\infographic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6" t="26268" r="-5766" b="34560"/>
          <a:stretch/>
        </p:blipFill>
        <p:spPr bwMode="auto">
          <a:xfrm>
            <a:off x="1708153" y="2743200"/>
            <a:ext cx="7600279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071647" y="76200"/>
            <a:ext cx="4691353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i="1" dirty="0" smtClean="0"/>
              <a:t>LAYERED PRIVACY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16076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aising the red flag on compliance issue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1359" flipH="1">
            <a:off x="1323159" y="975635"/>
            <a:ext cx="1905000" cy="2857500"/>
          </a:xfrm>
          <a:prstGeom prst="rect">
            <a:avLst/>
          </a:prstGeom>
        </p:spPr>
      </p:pic>
      <p:sp>
        <p:nvSpPr>
          <p:cNvPr id="2" name="AutoShape 2" descr="https://mail-attachment.googleusercontent.com/attachment/u/0/?ui=2&amp;ik=7a40ed5663&amp;view=att&amp;th=13e5d995a4b9db0d&amp;attid=0.1&amp;disp=inline&amp;realattid=f_hg5sq7m60&amp;safe=1&amp;zw&amp;saduie=AG9B_P-KS5-HCzrbOCeDJfblkp-n&amp;sadet=1367376366123&amp;sads=jQHhQ4d80KJCUS1sQJF-I9rHIrM"/>
          <p:cNvSpPr>
            <a:spLocks noChangeAspect="1" noChangeArrowheads="1"/>
          </p:cNvSpPr>
          <p:nvPr/>
        </p:nvSpPr>
        <p:spPr bwMode="auto">
          <a:xfrm>
            <a:off x="155575" y="-2909888"/>
            <a:ext cx="7858125" cy="607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 descr="C:\Users\Claire\AppData\Local\Temp\infographic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6" t="26268" r="-5766" b="34560"/>
          <a:stretch/>
        </p:blipFill>
        <p:spPr bwMode="auto">
          <a:xfrm>
            <a:off x="1708153" y="2743200"/>
            <a:ext cx="7600279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667000" y="76200"/>
            <a:ext cx="656523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i="1" dirty="0" smtClean="0"/>
              <a:t>EMPOWERED COMMUNITY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25591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ail-attachment.googleusercontent.com/attachment/u/0/?ui=2&amp;ik=7a40ed5663&amp;view=att&amp;th=13e5d995a4b9db0d&amp;attid=0.1&amp;disp=inline&amp;realattid=f_hg5sq7m60&amp;safe=1&amp;zw&amp;saduie=AG9B_P-KS5-HCzrbOCeDJfblkp-n&amp;sadet=1367376366123&amp;sads=jQHhQ4d80KJCUS1sQJF-I9rHIrM"/>
          <p:cNvSpPr>
            <a:spLocks noChangeAspect="1" noChangeArrowheads="1"/>
          </p:cNvSpPr>
          <p:nvPr/>
        </p:nvSpPr>
        <p:spPr bwMode="auto">
          <a:xfrm>
            <a:off x="155575" y="-2909888"/>
            <a:ext cx="7858125" cy="607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 descr="C:\Users\Claire\AppData\Local\Temp\infographi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6" t="26268" r="-5766" b="34560"/>
          <a:stretch/>
        </p:blipFill>
        <p:spPr bwMode="auto">
          <a:xfrm>
            <a:off x="1676400" y="2707105"/>
            <a:ext cx="7600279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048000" y="76200"/>
            <a:ext cx="6172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i="1" dirty="0" smtClean="0"/>
              <a:t>PARENTAL INVOLVEMENT</a:t>
            </a:r>
            <a:endParaRPr lang="en-US" sz="4800" b="1" i="1" dirty="0"/>
          </a:p>
        </p:txBody>
      </p:sp>
      <p:pic>
        <p:nvPicPr>
          <p:cNvPr id="7" name="Picture 6" descr="https://www.postling.com/images/screen_tour_diges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8" b="82161"/>
          <a:stretch/>
        </p:blipFill>
        <p:spPr bwMode="auto">
          <a:xfrm>
            <a:off x="16042" y="1676400"/>
            <a:ext cx="916617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65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laire\Documents\artifacts\IMG_03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7096">
            <a:off x="660471" y="1168443"/>
            <a:ext cx="4770692" cy="35780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AutoShape 2" descr="https://mail-attachment.googleusercontent.com/attachment/u/0/?ui=2&amp;ik=7a40ed5663&amp;view=att&amp;th=13e487cda2298cd5&amp;attid=0.1&amp;disp=inline&amp;realattid=f_hfzxtru20&amp;safe=1&amp;zw&amp;saduie=AG9B_P-KS5-HCzrbOCeDJfblkp-n&amp;sadet=1367108787948&amp;sads=gEsa32bNu7Sgc3yAj2yEW5IB_os&amp;sadssc=1"/>
          <p:cNvSpPr>
            <a:spLocks noChangeAspect="1" noChangeArrowheads="1"/>
          </p:cNvSpPr>
          <p:nvPr/>
        </p:nvSpPr>
        <p:spPr bwMode="auto">
          <a:xfrm>
            <a:off x="155575" y="-2789238"/>
            <a:ext cx="4229100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mail-attachment.googleusercontent.com/attachment/u/0/?ui=2&amp;ik=7a40ed5663&amp;view=att&amp;th=13e487cda2298cd5&amp;attid=0.1&amp;disp=inline&amp;realattid=f_hfzxtru20&amp;safe=1&amp;zw&amp;saduie=AG9B_P-KS5-HCzrbOCeDJfblkp-n&amp;sadet=1367108787948&amp;sads=gEsa32bNu7Sgc3yAj2yEW5IB_os&amp;sadssc=1"/>
          <p:cNvSpPr>
            <a:spLocks noChangeAspect="1" noChangeArrowheads="1"/>
          </p:cNvSpPr>
          <p:nvPr/>
        </p:nvSpPr>
        <p:spPr bwMode="auto">
          <a:xfrm>
            <a:off x="307975" y="-2636838"/>
            <a:ext cx="4229100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 descr="C:\Users\Claire\AppData\Local\Temp\infographic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7" t="51245" r="-2674" b="20212"/>
          <a:stretch/>
        </p:blipFill>
        <p:spPr bwMode="auto">
          <a:xfrm>
            <a:off x="2422525" y="3352800"/>
            <a:ext cx="6645275" cy="30141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733800" y="-76200"/>
            <a:ext cx="54102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i="1" dirty="0" smtClean="0"/>
              <a:t>DYNAMIC CONTENT</a:t>
            </a:r>
            <a:endParaRPr lang="en-US" sz="4800" b="1" i="1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-40283" y="5943600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i="1" dirty="0" smtClean="0"/>
              <a:t>CONNECTED MEDIA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426483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laire\Documents\artifacts\IMG_034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2" t="14286" r="34120" b="10593"/>
          <a:stretch/>
        </p:blipFill>
        <p:spPr bwMode="auto">
          <a:xfrm rot="4935956">
            <a:off x="756908" y="1134714"/>
            <a:ext cx="2709789" cy="3520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Picture 5" descr="C:\Users\Claire\AppData\Local\Temp\infographic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4" t="78286" r="1814" b="-5726"/>
          <a:stretch/>
        </p:blipFill>
        <p:spPr bwMode="auto">
          <a:xfrm>
            <a:off x="2151726" y="3048000"/>
            <a:ext cx="7068473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038600" y="76200"/>
            <a:ext cx="50292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i="1" dirty="0" smtClean="0"/>
              <a:t>PERSONALIZATION</a:t>
            </a:r>
            <a:endParaRPr lang="en-US" sz="4800" b="1" i="1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05345" y="5358063"/>
            <a:ext cx="502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i="1" dirty="0" smtClean="0"/>
              <a:t>REPUTATION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90447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arm9.staticflickr.com/8093/8583009061_ec88994243_z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C2B847"/>
              </a:clrFrom>
              <a:clrTo>
                <a:srgbClr val="C2B847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590"/>
          <a:stretch/>
        </p:blipFill>
        <p:spPr bwMode="auto">
          <a:xfrm>
            <a:off x="1371600" y="-1517983"/>
            <a:ext cx="5715000" cy="8873290"/>
          </a:xfrm>
          <a:prstGeom prst="rect">
            <a:avLst/>
          </a:prstGeom>
          <a:noFill/>
          <a:effectLst>
            <a:glow>
              <a:schemeClr val="accent1"/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04800" y="0"/>
            <a:ext cx="6934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i="1" dirty="0" smtClean="0"/>
              <a:t>BRINGING IT ALL TOGETHER</a:t>
            </a:r>
            <a:endParaRPr lang="en-US" sz="4800" b="1" i="1" dirty="0"/>
          </a:p>
        </p:txBody>
      </p:sp>
      <p:sp>
        <p:nvSpPr>
          <p:cNvPr id="6" name="Rectangle 5"/>
          <p:cNvSpPr/>
          <p:nvPr/>
        </p:nvSpPr>
        <p:spPr>
          <a:xfrm>
            <a:off x="762000" y="2706231"/>
            <a:ext cx="80771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PROMOTE SAFE AND POSITIVE ONLINE CULTURE</a:t>
            </a:r>
            <a:endParaRPr kumimoji="0" lang="en-US" sz="2800" b="1" i="1" strike="noStrike" cap="none" normalizeH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b="1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CREATE NEW AVENUES FOR LEARNING SCIENCE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b="1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BRING TOGETHER THE JUNIOR RANGER COMMUNITY</a:t>
            </a:r>
          </a:p>
        </p:txBody>
      </p:sp>
    </p:spTree>
    <p:extLst>
      <p:ext uri="{BB962C8B-B14F-4D97-AF65-F5344CB8AC3E}">
        <p14:creationId xmlns:p14="http://schemas.microsoft.com/office/powerpoint/2010/main" val="230888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6894785" cy="6019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5100" b="1" i="1" dirty="0" smtClean="0"/>
              <a:t>DISSEMINATION</a:t>
            </a:r>
          </a:p>
          <a:p>
            <a:r>
              <a:rPr lang="en-US" dirty="0" err="1" smtClean="0"/>
              <a:t>iConference</a:t>
            </a:r>
            <a:endParaRPr lang="en-US" dirty="0"/>
          </a:p>
          <a:p>
            <a:r>
              <a:rPr lang="en-US" dirty="0"/>
              <a:t>Digital Youth </a:t>
            </a:r>
            <a:r>
              <a:rPr lang="en-US" dirty="0" smtClean="0"/>
              <a:t>Summit</a:t>
            </a:r>
            <a:endParaRPr lang="en-US" dirty="0"/>
          </a:p>
          <a:p>
            <a:r>
              <a:rPr lang="en-US" dirty="0"/>
              <a:t>After publishing, spreading publically via NPS </a:t>
            </a:r>
            <a:r>
              <a:rPr lang="en-US" dirty="0" smtClean="0"/>
              <a:t>site and </a:t>
            </a:r>
            <a:r>
              <a:rPr lang="en-US" dirty="0"/>
              <a:t>social </a:t>
            </a:r>
            <a:r>
              <a:rPr lang="en-US" dirty="0" smtClean="0"/>
              <a:t>media (Twitter, etc.)</a:t>
            </a:r>
          </a:p>
          <a:p>
            <a:pPr marL="0" indent="0">
              <a:buNone/>
            </a:pPr>
            <a:endParaRPr lang="en-US" sz="5100" b="1" i="1" dirty="0" smtClean="0"/>
          </a:p>
          <a:p>
            <a:pPr marL="0" indent="0">
              <a:buNone/>
            </a:pPr>
            <a:r>
              <a:rPr lang="en-US" sz="5100" b="1" i="1" dirty="0" smtClean="0"/>
              <a:t>NEXT STEPS</a:t>
            </a:r>
            <a:endParaRPr lang="en-US" sz="5100" b="1" i="1" dirty="0"/>
          </a:p>
          <a:p>
            <a:r>
              <a:rPr lang="en-US" dirty="0" smtClean="0"/>
              <a:t>Google </a:t>
            </a:r>
            <a:r>
              <a:rPr lang="en-US" dirty="0"/>
              <a:t>Research </a:t>
            </a:r>
            <a:r>
              <a:rPr lang="en-US" dirty="0" smtClean="0"/>
              <a:t>Awards</a:t>
            </a:r>
          </a:p>
          <a:p>
            <a:r>
              <a:rPr lang="en-US" dirty="0" smtClean="0"/>
              <a:t>National Park Foundation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0" t="12716" r="69465" b="77586"/>
          <a:stretch/>
        </p:blipFill>
        <p:spPr bwMode="auto">
          <a:xfrm>
            <a:off x="6324600" y="4317124"/>
            <a:ext cx="2222938" cy="709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8436" name="Picture 4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257800"/>
            <a:ext cx="1726489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8438" name="Picture 6" descr="http://ischools.org/wp/wp-content/uploads/2013/04/iconference201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1" t="1011" r="29569" b="71955"/>
          <a:stretch/>
        </p:blipFill>
        <p:spPr bwMode="auto">
          <a:xfrm>
            <a:off x="5407571" y="1132489"/>
            <a:ext cx="3279229" cy="7725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6" name="Picture 2" descr="https://encrypted-tbn1.gstatic.com/images?q=tbn:ANd9GcR7QZtDDAC8-NBHyZuBRRz9QTyTOWtZGXd4669jUW9Na2RjxGCbe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2468228"/>
            <a:ext cx="771525" cy="771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51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43341"/>
            <a:ext cx="9144000" cy="1752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0" rIns="457200" bIns="0" rtlCol="0" anchor="ctr"/>
          <a:lstStyle/>
          <a:p>
            <a:endParaRPr lang="en-US" sz="4400" dirty="0"/>
          </a:p>
        </p:txBody>
      </p:sp>
      <p:pic>
        <p:nvPicPr>
          <p:cNvPr id="8194" name="Picture 2" descr="https://encrypted-tbn1.gstatic.com/images?q=tbn:ANd9GcRc7unWLJ-Ge0OCXyGPKvFPw1BdAP0AVsGblpYcDpJ7rzAUgSP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31" l="2193" r="99123">
                        <a14:foregroundMark x1="2193" y1="62911" x2="6140" y2="79343"/>
                        <a14:foregroundMark x1="7456" y1="80282" x2="24123" y2="94366"/>
                        <a14:foregroundMark x1="27632" y1="96714" x2="36842" y2="99531"/>
                        <a14:foregroundMark x1="3070" y1="72770" x2="6140" y2="70892"/>
                        <a14:foregroundMark x1="65789" y1="95775" x2="94298" y2="75117"/>
                        <a14:foregroundMark x1="80263" y1="84507" x2="83772" y2="87793"/>
                        <a14:foregroundMark x1="96491" y1="69484" x2="99561" y2="54460"/>
                        <a14:foregroundMark x1="4386" y1="28169" x2="14912" y2="9390"/>
                        <a14:foregroundMark x1="14912" y1="11737" x2="32456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4189"/>
            <a:ext cx="2362200" cy="220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3429000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IN PERSON</a:t>
            </a:r>
          </a:p>
          <a:p>
            <a:pPr algn="ctr"/>
            <a:endParaRPr lang="en-US" sz="2800" b="1" i="1" dirty="0"/>
          </a:p>
          <a:p>
            <a:pPr algn="ctr"/>
            <a:r>
              <a:rPr lang="en-US" sz="2800" b="1" i="1" dirty="0" smtClean="0"/>
              <a:t>PARK SPECIFIC</a:t>
            </a: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381000" y="76200"/>
            <a:ext cx="8534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i="1" dirty="0" smtClean="0"/>
              <a:t>YOUTH ENGAGEMENT IN THE PARKS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335704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arm9.staticflickr.com/8109/8584126538_218d024b5a_z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clrChange>
              <a:clrFrom>
                <a:srgbClr val="C2B847"/>
              </a:clrFrom>
              <a:clrTo>
                <a:srgbClr val="C2B84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643" y="-609600"/>
            <a:ext cx="9520043" cy="6351657"/>
          </a:xfrm>
          <a:prstGeom prst="rect">
            <a:avLst/>
          </a:prstGeom>
          <a:noFill/>
          <a:effectLst>
            <a:glow>
              <a:schemeClr val="accent1"/>
            </a:glow>
            <a:softEdge rad="12700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1905000" y="3286304"/>
            <a:ext cx="651757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THANK YOU!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Future of Information Alliance Team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Deutsch Foundation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The National Park </a:t>
            </a:r>
            <a:r>
              <a:rPr lang="en-US" sz="2800" dirty="0" smtClean="0"/>
              <a:t>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Kenilworth Park and Aquatic Gardens</a:t>
            </a: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Our parents and tween participants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Rebecca </a:t>
            </a:r>
            <a:r>
              <a:rPr lang="en-US" sz="2800" dirty="0" err="1" smtClean="0"/>
              <a:t>Follman</a:t>
            </a:r>
            <a:r>
              <a:rPr lang="en-US" sz="2800" dirty="0" smtClean="0"/>
              <a:t> for her photography and volunteering.</a:t>
            </a:r>
          </a:p>
        </p:txBody>
      </p:sp>
      <p:pic>
        <p:nvPicPr>
          <p:cNvPr id="3074" name="Picture 2" descr="https://encrypted-tbn2.gstatic.com/images?q=tbn:ANd9GcRSwdaK1y1pKngMeyYFsiMNt0b20r4rmkDB2IdEAJq8yLpLuZ1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36" y="4495800"/>
            <a:ext cx="1047248" cy="134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1.gstatic.com/images?q=tbn:ANd9GcSNtWaNgyczkwIdgCOWQ0bWe3C-22InWvJo7H04IiI7-_k6aP1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0" y="3581400"/>
            <a:ext cx="1440280" cy="81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0.gstatic.com/images?q=tbn:ANd9GcQt7D-Zfw3jZoxi0a_3w9JwAjFK3OO1XyUJdO9wlTSHojn9tRO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21" y="5852450"/>
            <a:ext cx="1641279" cy="85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46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43341"/>
            <a:ext cx="9144000" cy="1752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0" rIns="457200" bIns="0" rtlCol="0" anchor="ctr"/>
          <a:lstStyle/>
          <a:p>
            <a:endParaRPr lang="en-US" sz="4400" dirty="0"/>
          </a:p>
        </p:txBody>
      </p:sp>
      <p:pic>
        <p:nvPicPr>
          <p:cNvPr id="8194" name="Picture 2" descr="https://encrypted-tbn1.gstatic.com/images?q=tbn:ANd9GcRc7unWLJ-Ge0OCXyGPKvFPw1BdAP0AVsGblpYcDpJ7rzAUgSP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31" l="2193" r="99123">
                        <a14:foregroundMark x1="2193" y1="62911" x2="6140" y2="79343"/>
                        <a14:foregroundMark x1="7456" y1="80282" x2="24123" y2="94366"/>
                        <a14:foregroundMark x1="27632" y1="96714" x2="36842" y2="99531"/>
                        <a14:foregroundMark x1="3070" y1="72770" x2="6140" y2="70892"/>
                        <a14:foregroundMark x1="65789" y1="95775" x2="94298" y2="75117"/>
                        <a14:foregroundMark x1="80263" y1="84507" x2="83772" y2="87793"/>
                        <a14:foregroundMark x1="96491" y1="69484" x2="99561" y2="54460"/>
                        <a14:foregroundMark x1="4386" y1="28169" x2="14912" y2="9390"/>
                        <a14:foregroundMark x1="14912" y1="11737" x2="32456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4189"/>
            <a:ext cx="2362200" cy="220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0.gstatic.com/images?q=tbn:ANd9GcQCSEI6ttbs7HnKEWDNTFrDW9_Gtyj799TzNExbtWnegCNIdo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14189"/>
            <a:ext cx="23071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3429000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IN PERSON</a:t>
            </a:r>
          </a:p>
          <a:p>
            <a:pPr algn="ctr"/>
            <a:endParaRPr lang="en-US" sz="2800" b="1" i="1" dirty="0"/>
          </a:p>
          <a:p>
            <a:pPr algn="ctr"/>
            <a:r>
              <a:rPr lang="en-US" sz="2800" b="1" i="1" dirty="0" smtClean="0"/>
              <a:t>PARK SPECIFIC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9400" y="3446929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ONLINE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INDIVIDUAL ACTIVITIES</a:t>
            </a: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381000" y="76200"/>
            <a:ext cx="8534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i="1" dirty="0" smtClean="0"/>
              <a:t>YOUTH ENGAGEMENT IN THE PARKS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316860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43341"/>
            <a:ext cx="9144000" cy="1752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0" rIns="457200" bIns="0" rtlCol="0" anchor="ctr"/>
          <a:lstStyle/>
          <a:p>
            <a:endParaRPr lang="en-US" sz="4400" dirty="0"/>
          </a:p>
        </p:txBody>
      </p:sp>
      <p:pic>
        <p:nvPicPr>
          <p:cNvPr id="8194" name="Picture 2" descr="https://encrypted-tbn1.gstatic.com/images?q=tbn:ANd9GcRc7unWLJ-Ge0OCXyGPKvFPw1BdAP0AVsGblpYcDpJ7rzAUgSP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4189"/>
            <a:ext cx="2362200" cy="220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0.gstatic.com/images?q=tbn:ANd9GcQCSEI6ttbs7HnKEWDNTFrDW9_Gtyj799TzNExbtWnegCNIdo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14189"/>
            <a:ext cx="23071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3429000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IN PERSON</a:t>
            </a:r>
          </a:p>
          <a:p>
            <a:pPr algn="ctr"/>
            <a:endParaRPr lang="en-US" sz="2800" b="1" i="1" dirty="0"/>
          </a:p>
          <a:p>
            <a:pPr algn="ctr"/>
            <a:r>
              <a:rPr lang="en-US" sz="2800" b="1" i="1" dirty="0" smtClean="0"/>
              <a:t>PARK SPECIFIC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9400" y="3446929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ONLINE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INDIVIDUAL ACTIVITIES</a:t>
            </a:r>
          </a:p>
        </p:txBody>
      </p:sp>
      <p:sp>
        <p:nvSpPr>
          <p:cNvPr id="8" name="Oval 7"/>
          <p:cNvSpPr/>
          <p:nvPr/>
        </p:nvSpPr>
        <p:spPr>
          <a:xfrm>
            <a:off x="6705600" y="1214188"/>
            <a:ext cx="2209800" cy="2206793"/>
          </a:xfrm>
          <a:prstGeom prst="ellipse">
            <a:avLst/>
          </a:prstGeom>
          <a:solidFill>
            <a:srgbClr val="053D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ArchUp">
              <a:avLst>
                <a:gd name="adj" fmla="val 10689807"/>
              </a:avLst>
            </a:prstTxWarp>
            <a:noAutofit/>
          </a:bodyPr>
          <a:lstStyle/>
          <a:p>
            <a:pPr algn="ctr"/>
            <a:r>
              <a:rPr lang="en-US" sz="2400" b="1" dirty="0" smtClean="0"/>
              <a:t>ONLINE COMMUNITY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7476338" y="1447800"/>
            <a:ext cx="67706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sz="11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46141" y="5148352"/>
            <a:ext cx="67706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en-US" sz="11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067141"/>
            <a:ext cx="67706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</a:t>
            </a:r>
            <a:endParaRPr lang="en-US" sz="11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9121" y="5358546"/>
            <a:ext cx="76690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solidFill>
                  <a:schemeClr val="bg1"/>
                </a:solidFill>
              </a:rPr>
              <a:t>Hiya</a:t>
            </a:r>
            <a:r>
              <a:rPr lang="en-US" sz="2800" b="1" i="1" dirty="0" smtClean="0">
                <a:solidFill>
                  <a:schemeClr val="bg1"/>
                </a:solidFill>
              </a:rPr>
              <a:t>! I'm Kate and I.... </a:t>
            </a:r>
            <a:r>
              <a:rPr lang="en-US" sz="2800" b="1" i="1" dirty="0" err="1" smtClean="0">
                <a:solidFill>
                  <a:schemeClr val="bg1"/>
                </a:solidFill>
              </a:rPr>
              <a:t>i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</a:rPr>
              <a:t>dont</a:t>
            </a:r>
            <a:r>
              <a:rPr lang="en-US" sz="2800" b="1" i="1" dirty="0" smtClean="0">
                <a:solidFill>
                  <a:schemeClr val="bg1"/>
                </a:solidFill>
              </a:rPr>
              <a:t> know what to say! I LOVE </a:t>
            </a:r>
            <a:r>
              <a:rPr lang="en-US" sz="2800" b="1" i="1" dirty="0" err="1" smtClean="0">
                <a:solidFill>
                  <a:schemeClr val="bg1"/>
                </a:solidFill>
              </a:rPr>
              <a:t>Webrangers</a:t>
            </a:r>
            <a:r>
              <a:rPr lang="en-US" sz="2800" b="1" i="1" dirty="0" smtClean="0">
                <a:solidFill>
                  <a:schemeClr val="bg1"/>
                </a:solidFill>
              </a:rPr>
              <a:t>! I am new BUT </a:t>
            </a:r>
            <a:r>
              <a:rPr lang="en-US" sz="2800" b="1" i="1" dirty="0" err="1" smtClean="0">
                <a:solidFill>
                  <a:schemeClr val="bg1"/>
                </a:solidFill>
              </a:rPr>
              <a:t>i</a:t>
            </a:r>
            <a:r>
              <a:rPr lang="en-US" sz="2800" b="1" i="1" dirty="0" smtClean="0">
                <a:solidFill>
                  <a:schemeClr val="bg1"/>
                </a:solidFill>
              </a:rPr>
              <a:t> have FOUR awards already! Who else likes </a:t>
            </a:r>
            <a:r>
              <a:rPr lang="en-US" sz="2800" b="1" i="1" dirty="0" err="1" smtClean="0">
                <a:solidFill>
                  <a:schemeClr val="bg1"/>
                </a:solidFill>
              </a:rPr>
              <a:t>Webrangers</a:t>
            </a:r>
            <a:r>
              <a:rPr lang="en-US" sz="2800" b="1" i="1" dirty="0" smtClean="0">
                <a:solidFill>
                  <a:schemeClr val="bg1"/>
                </a:solidFill>
              </a:rPr>
              <a:t>?”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5600" y="3465493"/>
            <a:ext cx="2317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TWEENS SEEK</a:t>
            </a:r>
          </a:p>
          <a:p>
            <a:pPr algn="ctr"/>
            <a:r>
              <a:rPr lang="en-US" sz="2800" b="1" i="1" dirty="0" smtClean="0"/>
              <a:t>SOCIAL COMPONENT</a:t>
            </a: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381000" y="76200"/>
            <a:ext cx="8534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i="1" dirty="0" smtClean="0"/>
              <a:t>YOUTH ENGAGEMENT IN THE PARKS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209527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fia.umd.edu/priorities/images/privac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94" y="76200"/>
            <a:ext cx="1078906" cy="10789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fia.umd.edu/priorities/images/infoliteracy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3997"/>
            <a:ext cx="990600" cy="990603"/>
          </a:xfrm>
          <a:prstGeom prst="rect">
            <a:avLst/>
          </a:prstGeom>
          <a:solidFill>
            <a:schemeClr val="accent3"/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8" name="Picture 10" descr="http://www.fia.umd.edu/priorities/images/infotransfer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19" y="1828216"/>
            <a:ext cx="1067381" cy="1067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fia.umd.edu/priorities/images/infoequity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03172"/>
            <a:ext cx="1045025" cy="10450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600" y="1219200"/>
            <a:ext cx="1629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PRIVACY</a:t>
            </a:r>
            <a:endParaRPr lang="en-US" sz="3200" b="1" i="1" dirty="0"/>
          </a:p>
        </p:txBody>
      </p:sp>
      <p:pic>
        <p:nvPicPr>
          <p:cNvPr id="2050" name="Picture 2" descr="http://farm9.staticflickr.com/8523/8668750710_f0b0219f1f_z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2" r="-2813" b="16817"/>
          <a:stretch/>
        </p:blipFill>
        <p:spPr bwMode="auto">
          <a:xfrm>
            <a:off x="3986265" y="2667000"/>
            <a:ext cx="4181595" cy="3252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4" name="Picture 2" descr="http://farm9.staticflickr.com/8385/8583009733_936809a0e0_z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2" r="23335"/>
          <a:stretch/>
        </p:blipFill>
        <p:spPr bwMode="auto">
          <a:xfrm rot="823239">
            <a:off x="1889800" y="1107797"/>
            <a:ext cx="2604762" cy="2755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4483371" y="22096"/>
            <a:ext cx="4660629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/>
              <a:t>PROJECT PRIORITIES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221984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fia.umd.edu/priorities/images/privac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94" y="76200"/>
            <a:ext cx="1078906" cy="10789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fia.umd.edu/priorities/images/infoliteracy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3997"/>
            <a:ext cx="990600" cy="990603"/>
          </a:xfrm>
          <a:prstGeom prst="rect">
            <a:avLst/>
          </a:prstGeom>
          <a:solidFill>
            <a:schemeClr val="accent3"/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8" name="Picture 10" descr="http://www.fia.umd.edu/priorities/images/infotransfer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19" y="1828216"/>
            <a:ext cx="1067381" cy="1067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fia.umd.edu/priorities/images/infoequity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03172"/>
            <a:ext cx="1045025" cy="10450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4308" y="2971800"/>
            <a:ext cx="2777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INFOTRANSFER</a:t>
            </a:r>
            <a:endParaRPr lang="en-US" sz="3200" b="1" i="1" dirty="0"/>
          </a:p>
        </p:txBody>
      </p:sp>
      <p:sp>
        <p:nvSpPr>
          <p:cNvPr id="2" name="AutoShape 2" descr="April6_20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April6_201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4" descr="http://farm9.staticflickr.com/8368/8584105960_a3b434c4ba_z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38" y="948066"/>
            <a:ext cx="2570362" cy="3852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7" name="Picture 5" descr="C:\Users\Claire\AppData\Local\Temp\April6_2013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83">
            <a:off x="3031731" y="3316923"/>
            <a:ext cx="4796853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3" name="Title 3"/>
          <p:cNvSpPr txBox="1">
            <a:spLocks/>
          </p:cNvSpPr>
          <p:nvPr/>
        </p:nvSpPr>
        <p:spPr>
          <a:xfrm>
            <a:off x="4483371" y="-76200"/>
            <a:ext cx="46606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i="1" dirty="0" smtClean="0"/>
              <a:t>PROJECT PRIORITIES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55639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fia.umd.edu/priorities/images/privac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94" y="76200"/>
            <a:ext cx="1078906" cy="10789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fia.umd.edu/priorities/images/infoliteracy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3997"/>
            <a:ext cx="990600" cy="990603"/>
          </a:xfrm>
          <a:prstGeom prst="rect">
            <a:avLst/>
          </a:prstGeom>
          <a:solidFill>
            <a:schemeClr val="accent3"/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8" name="Picture 10" descr="http://www.fia.umd.edu/priorities/images/infotransfer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19" y="1828216"/>
            <a:ext cx="1067381" cy="1067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fia.umd.edu/priorities/images/infoequity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03172"/>
            <a:ext cx="1045025" cy="10450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9697" y="4673025"/>
            <a:ext cx="2287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INFOEQUITY</a:t>
            </a:r>
            <a:endParaRPr lang="en-US" sz="3200" b="1" i="1" dirty="0"/>
          </a:p>
        </p:txBody>
      </p:sp>
      <p:pic>
        <p:nvPicPr>
          <p:cNvPr id="5122" name="Picture 2" descr="http://farm9.staticflickr.com/8096/8584100452_881df74073_z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4606">
            <a:off x="4157048" y="1307294"/>
            <a:ext cx="4605952" cy="30730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1" name="Picture 2" descr="http://farm9.staticflickr.com/8520/8667656501_58452348cc_z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4625">
            <a:off x="2832592" y="2479219"/>
            <a:ext cx="2667244" cy="39977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4483371" y="22096"/>
            <a:ext cx="4660629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/>
              <a:t>PROJECT PRIORITIES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25131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fia.umd.edu/priorities/images/privac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94" y="76200"/>
            <a:ext cx="1078906" cy="10789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349425"/>
            <a:ext cx="2605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INFOLITERACY</a:t>
            </a:r>
            <a:endParaRPr lang="en-US" sz="3200" b="1" i="1" dirty="0"/>
          </a:p>
        </p:txBody>
      </p:sp>
      <p:pic>
        <p:nvPicPr>
          <p:cNvPr id="2056" name="Picture 8" descr="http://www.fia.umd.edu/priorities/images/infoliteracy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3997"/>
            <a:ext cx="990600" cy="990603"/>
          </a:xfrm>
          <a:prstGeom prst="rect">
            <a:avLst/>
          </a:prstGeom>
          <a:solidFill>
            <a:schemeClr val="accent3"/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8" name="Picture 10" descr="http://www.fia.umd.edu/priorities/images/infotransfer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19" y="1828216"/>
            <a:ext cx="1067381" cy="1067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fia.umd.edu/priorities/images/infoequity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03172"/>
            <a:ext cx="1045025" cy="10450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farm9.staticflickr.com/8525/8584099398_bfb36c7207_z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987980"/>
            <a:ext cx="5029200" cy="33554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1" name="Picture 2" descr="C:\Users\Claire\AppData\Local\Temp\8668783364_01054f6957_z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0660">
            <a:off x="4164386" y="3739451"/>
            <a:ext cx="4438878" cy="2961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4483371" y="-152400"/>
            <a:ext cx="46606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i="1" dirty="0" smtClean="0"/>
              <a:t>PROJECT PRIORITIES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428192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researchresults.files.wordpress.com/2013/04/social-media-tree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clrChange>
              <a:clrFrom>
                <a:srgbClr val="C2B847"/>
              </a:clrFrom>
              <a:clrTo>
                <a:srgbClr val="C2B84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40" y="76200"/>
            <a:ext cx="7356074" cy="6858000"/>
          </a:xfrm>
          <a:prstGeom prst="rect">
            <a:avLst/>
          </a:prstGeom>
          <a:noFill/>
          <a:effectLst>
            <a:glow>
              <a:schemeClr val="accent1"/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9166" y="172371"/>
            <a:ext cx="6588034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i="1" dirty="0" smtClean="0"/>
              <a:t>CONNECTED LEARNING</a:t>
            </a:r>
            <a:endParaRPr lang="en-US" sz="4800" b="1" i="1" dirty="0"/>
          </a:p>
        </p:txBody>
      </p:sp>
      <p:sp>
        <p:nvSpPr>
          <p:cNvPr id="5" name="Rectangle 4"/>
          <p:cNvSpPr/>
          <p:nvPr/>
        </p:nvSpPr>
        <p:spPr>
          <a:xfrm>
            <a:off x="-14552" y="6629400"/>
            <a:ext cx="19784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researchresults.wordpress.com</a:t>
            </a:r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1600200" y="2199144"/>
            <a:ext cx="5715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1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PERSONALLY RELEVANT</a:t>
            </a:r>
            <a:endParaRPr kumimoji="0" lang="en-US" sz="2800" b="1" i="1" strike="noStrike" cap="none" normalizeH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b="1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FRIENDSHIP AND INTEREST DRIVEN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b="1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LEARNING EXTENDS BEYOND PHYSICAL PARK SPACE</a:t>
            </a:r>
          </a:p>
        </p:txBody>
      </p:sp>
    </p:spTree>
    <p:extLst>
      <p:ext uri="{BB962C8B-B14F-4D97-AF65-F5344CB8AC3E}">
        <p14:creationId xmlns:p14="http://schemas.microsoft.com/office/powerpoint/2010/main" val="275561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6575</TotalTime>
  <Words>362</Words>
  <Application>Microsoft Office PowerPoint</Application>
  <PresentationFormat>On-screen Show (4:3)</PresentationFormat>
  <Paragraphs>98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YOUTH ENGAGEMENT IN THE PARKS</vt:lpstr>
      <vt:lpstr>YOUTH ENGAGEMENT IN THE PARKS</vt:lpstr>
      <vt:lpstr>YOUTH ENGAGEMENT IN THE PARKS</vt:lpstr>
      <vt:lpstr>PROJECT PRIORITIES</vt:lpstr>
      <vt:lpstr>PowerPoint Presentation</vt:lpstr>
      <vt:lpstr>PROJECT PRIORITIES</vt:lpstr>
      <vt:lpstr>PowerPoint Presentation</vt:lpstr>
      <vt:lpstr>CONNECTED LEARNING</vt:lpstr>
      <vt:lpstr>PowerPoint Presentation</vt:lpstr>
      <vt:lpstr>PowerPoint Presentation</vt:lpstr>
      <vt:lpstr>PowerPoint Presentation</vt:lpstr>
      <vt:lpstr>LAYERED PRIVACY</vt:lpstr>
      <vt:lpstr>EMPOWERED COMMUNITY</vt:lpstr>
      <vt:lpstr>PARENTAL INVOLVEMENT</vt:lpstr>
      <vt:lpstr>DYNAMIC CONTENT</vt:lpstr>
      <vt:lpstr>PERSONALIZATION</vt:lpstr>
      <vt:lpstr>BRINGING IT ALL TOGETHER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</dc:creator>
  <cp:lastModifiedBy>Claire</cp:lastModifiedBy>
  <cp:revision>86</cp:revision>
  <dcterms:created xsi:type="dcterms:W3CDTF">2013-04-26T12:31:29Z</dcterms:created>
  <dcterms:modified xsi:type="dcterms:W3CDTF">2013-05-02T18:57:40Z</dcterms:modified>
</cp:coreProperties>
</file>